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83"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5FAB39F-FC6E-485F-9581-56FF17FF639B}">
  <a:tblStyle styleId="{15FAB39F-FC6E-485F-9581-56FF17FF639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08"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9448EA-00D7-48F4-B3E3-90545EDF9C3B}" type="datetimeFigureOut">
              <a:rPr lang="en-US" smtClean="0"/>
              <a:t>9/18/2019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48A70E-D076-440A-A4E7-0AB57A94A1C8}" type="slidenum">
              <a:rPr lang="en-US" smtClean="0"/>
              <a:t>‹#›</a:t>
            </a:fld>
            <a:endParaRPr lang="en-US" dirty="0"/>
          </a:p>
        </p:txBody>
      </p:sp>
    </p:spTree>
    <p:extLst>
      <p:ext uri="{BB962C8B-B14F-4D97-AF65-F5344CB8AC3E}">
        <p14:creationId xmlns:p14="http://schemas.microsoft.com/office/powerpoint/2010/main" val="3671621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2233866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54663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4465c414d0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4465c414d0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is to show that hurricanes are in fact increasing in intensity and cost in recent times. This is because the climate change along with policies and plans to rebuild these affected areas. </a:t>
            </a:r>
            <a:endParaRPr dirty="0"/>
          </a:p>
          <a:p>
            <a:pPr marL="0" lvl="0" indent="0" algn="l" rtl="0">
              <a:spcBef>
                <a:spcPts val="0"/>
              </a:spcBef>
              <a:spcAft>
                <a:spcPts val="0"/>
              </a:spcAft>
              <a:buNone/>
            </a:pPr>
            <a:r>
              <a:rPr lang="en"/>
              <a:t>The government keeps giving money for people to rebuild and fix their houses in the same risky places that continue to get flooded. This constitutes a continual waste of money and a new rising cost as more people continue to move to the coastal areas and continue to rebuild these places. </a:t>
            </a:r>
            <a:endParaRPr dirty="0"/>
          </a:p>
        </p:txBody>
      </p:sp>
    </p:spTree>
    <p:extLst>
      <p:ext uri="{BB962C8B-B14F-4D97-AF65-F5344CB8AC3E}">
        <p14:creationId xmlns:p14="http://schemas.microsoft.com/office/powerpoint/2010/main" val="2483872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43cf326431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43cf326431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is about how this new type of engineering will create new understanding of hurricanes. This type of engineering will create new technologies to create a more safe environment and ultimately save billions of dollars, helping to stabilize the economy as well. </a:t>
            </a:r>
            <a:endParaRPr dirty="0"/>
          </a:p>
          <a:p>
            <a:pPr marL="0" lvl="0" indent="0" algn="l" rtl="0">
              <a:spcBef>
                <a:spcPts val="0"/>
              </a:spcBef>
              <a:spcAft>
                <a:spcPts val="0"/>
              </a:spcAft>
              <a:buNone/>
            </a:pPr>
            <a:r>
              <a:rPr lang="en"/>
              <a:t>The MIT developed system plans to cost about $1 billion a year to protect Central America and southern United States (most the cost would be from jet fuel). There system would evaporate water reducing the oceans temperature. The tropical storms that would then come would now dissipate. But with more focus in this area, renewable energy could replace this jet fuel to lower the costs even more. This is just one idea, but with a stronger focus in areas like this, we can make actual </a:t>
            </a:r>
            <a:endParaRPr dirty="0"/>
          </a:p>
        </p:txBody>
      </p:sp>
    </p:spTree>
    <p:extLst>
      <p:ext uri="{BB962C8B-B14F-4D97-AF65-F5344CB8AC3E}">
        <p14:creationId xmlns:p14="http://schemas.microsoft.com/office/powerpoint/2010/main" val="580465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3cf326431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3cf326431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Tornadoes are increasing </a:t>
            </a:r>
            <a:endParaRPr dirty="0"/>
          </a:p>
          <a:p>
            <a:pPr marL="0" lvl="0" indent="0" algn="l" rtl="0">
              <a:spcBef>
                <a:spcPts val="0"/>
              </a:spcBef>
              <a:spcAft>
                <a:spcPts val="0"/>
              </a:spcAft>
              <a:buNone/>
            </a:pPr>
            <a:r>
              <a:rPr lang="en"/>
              <a:t>In this you give it as another example and tie in with hurricane (outline same sort of points). Outline how throughout the years tornadoes still seem to be a prevalent problem that has not progressed. Also how the amount of deaths and the damage it does to the economy each year. These strong affects along with the countless learning that could be done in these areas make it impossible to not desire focus in this field. </a:t>
            </a:r>
            <a:endParaRPr dirty="0"/>
          </a:p>
        </p:txBody>
      </p:sp>
    </p:spTree>
    <p:extLst>
      <p:ext uri="{BB962C8B-B14F-4D97-AF65-F5344CB8AC3E}">
        <p14:creationId xmlns:p14="http://schemas.microsoft.com/office/powerpoint/2010/main" val="2872739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445b168c8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445b168c8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is sort of like the other charts where it points out the amount of earthquakes, where it will point out the deaths, magnitude, location, costs, and number of earthquakes that continue throughout the years. </a:t>
            </a:r>
            <a:endParaRPr dirty="0"/>
          </a:p>
        </p:txBody>
      </p:sp>
    </p:spTree>
    <p:extLst>
      <p:ext uri="{BB962C8B-B14F-4D97-AF65-F5344CB8AC3E}">
        <p14:creationId xmlns:p14="http://schemas.microsoft.com/office/powerpoint/2010/main" val="3356230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445b168c88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445b168c88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will describe the overview of the impacts of natural disasters. This then shows that we need a focus in this field. Natural disasters keep increasing in consistency and damage, so we need a major or just more focus on this as it is having a larger and larger impact. </a:t>
            </a:r>
            <a:endParaRPr dirty="0"/>
          </a:p>
        </p:txBody>
      </p:sp>
    </p:spTree>
    <p:extLst>
      <p:ext uri="{BB962C8B-B14F-4D97-AF65-F5344CB8AC3E}">
        <p14:creationId xmlns:p14="http://schemas.microsoft.com/office/powerpoint/2010/main" val="40928501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445b168c8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445b168c8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is about how this new type of engineering will create new understanding of hurricanes. This type of engineering will create new technologies to create a more safe environment and ultimately save billions of dollars, helping to stabilize the economy as well. </a:t>
            </a:r>
            <a:endParaRPr dirty="0"/>
          </a:p>
        </p:txBody>
      </p:sp>
    </p:spTree>
    <p:extLst>
      <p:ext uri="{BB962C8B-B14F-4D97-AF65-F5344CB8AC3E}">
        <p14:creationId xmlns:p14="http://schemas.microsoft.com/office/powerpoint/2010/main" val="3040984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4465c414d0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4465c414d0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307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4465c414d0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4465c414d0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04453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4465c414d0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4465c414d0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Tall Buildings</a:t>
            </a:r>
            <a:endParaRPr dirty="0"/>
          </a:p>
        </p:txBody>
      </p:sp>
    </p:spTree>
    <p:extLst>
      <p:ext uri="{BB962C8B-B14F-4D97-AF65-F5344CB8AC3E}">
        <p14:creationId xmlns:p14="http://schemas.microsoft.com/office/powerpoint/2010/main" val="5444711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393fb5e31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393fb5e31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75435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52982d55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52982d55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Describe what the overview of Preventative Engineering. </a:t>
            </a:r>
            <a:endParaRPr dirty="0"/>
          </a:p>
        </p:txBody>
      </p:sp>
    </p:spTree>
    <p:extLst>
      <p:ext uri="{BB962C8B-B14F-4D97-AF65-F5344CB8AC3E}">
        <p14:creationId xmlns:p14="http://schemas.microsoft.com/office/powerpoint/2010/main" val="16802306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43cf326431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43cf326431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323908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5b168c8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5b168c8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overall positive aspects of this type of engineering and how it reaches and connects to Mechanical Engineering and beyond.</a:t>
            </a:r>
            <a:endParaRPr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1720565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445b168c88_11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445b168c88_11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344636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452982d551_16_2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452982d551_16_2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will be the slide that wraps up everything. Play the video in the beginning to watch, then go by explaining that these are the types of ideas and inventions that this subject will produce. </a:t>
            </a:r>
            <a:endParaRPr dirty="0"/>
          </a:p>
          <a:p>
            <a:pPr marL="0" lvl="0" indent="0" algn="l" rtl="0">
              <a:spcBef>
                <a:spcPts val="0"/>
              </a:spcBef>
              <a:spcAft>
                <a:spcPts val="0"/>
              </a:spcAft>
              <a:buNone/>
            </a:pPr>
            <a:r>
              <a:rPr lang="en"/>
              <a:t>After stating the bullet points, you can explain that this major will focus on the direct problems at hand, and create new innovative solutions for them. This major has limitless possibilities just like the past majors that were once formed that now seem very common. </a:t>
            </a:r>
            <a:endParaRPr dirty="0"/>
          </a:p>
        </p:txBody>
      </p:sp>
    </p:spTree>
    <p:extLst>
      <p:ext uri="{BB962C8B-B14F-4D97-AF65-F5344CB8AC3E}">
        <p14:creationId xmlns:p14="http://schemas.microsoft.com/office/powerpoint/2010/main" val="41945878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4465c414d0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4465c414d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015407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452982d551_16_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452982d551_16_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11587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43cf326431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43cf326431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Describe what the overview of Preventative Engineering. </a:t>
            </a:r>
            <a:endParaRPr dirty="0"/>
          </a:p>
        </p:txBody>
      </p:sp>
    </p:spTree>
    <p:extLst>
      <p:ext uri="{BB962C8B-B14F-4D97-AF65-F5344CB8AC3E}">
        <p14:creationId xmlns:p14="http://schemas.microsoft.com/office/powerpoint/2010/main" val="3237758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452982d551_15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452982d551_15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85543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43d11700cd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43d11700cd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This should describe the types of engineering and how Preventative connects all of them together. For example, “mechanical engineering” is the branch of engineering dealing with the design, construction, and use of machines. </a:t>
            </a:r>
            <a:endParaRPr dirty="0"/>
          </a:p>
        </p:txBody>
      </p:sp>
    </p:spTree>
    <p:extLst>
      <p:ext uri="{BB962C8B-B14F-4D97-AF65-F5344CB8AC3E}">
        <p14:creationId xmlns:p14="http://schemas.microsoft.com/office/powerpoint/2010/main" val="1743249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52982d551_1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452982d551_1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One of the subjects that preventative engineering will be focusing on is the influences of nature. These include air, water, and the earth. There are constant influences from nature that cause destruction. </a:t>
            </a:r>
            <a:endParaRPr dirty="0"/>
          </a:p>
        </p:txBody>
      </p:sp>
    </p:spTree>
    <p:extLst>
      <p:ext uri="{BB962C8B-B14F-4D97-AF65-F5344CB8AC3E}">
        <p14:creationId xmlns:p14="http://schemas.microsoft.com/office/powerpoint/2010/main" val="1384814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445b168c88_1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445b168c88_1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needs to point out the continuation of costs and damages of hurricanes (northern hemisphere) throughout the years and how there is not much improvement. The order is chronological and the overall cost of hurricanes is increasing. Of course there is different reasons (from type of hurricane, length of time, pressure, location, etc) regarding the cost, but it still shows this great cost that we continue to get hit by. This only lists three specific examples but can also talk about others by simply stating name, year, damage, and fatalities.</a:t>
            </a:r>
            <a:endParaRPr dirty="0"/>
          </a:p>
        </p:txBody>
      </p:sp>
    </p:spTree>
    <p:extLst>
      <p:ext uri="{BB962C8B-B14F-4D97-AF65-F5344CB8AC3E}">
        <p14:creationId xmlns:p14="http://schemas.microsoft.com/office/powerpoint/2010/main" val="993286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452982d551_15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452982d551_15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Cyclones (southern hemisphere) and hurricanes are basically the same Cyclones seem to just be in more impoverished countries. </a:t>
            </a:r>
            <a:endParaRPr dirty="0"/>
          </a:p>
        </p:txBody>
      </p:sp>
    </p:spTree>
    <p:extLst>
      <p:ext uri="{BB962C8B-B14F-4D97-AF65-F5344CB8AC3E}">
        <p14:creationId xmlns:p14="http://schemas.microsoft.com/office/powerpoint/2010/main" val="2194450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445b168c88_1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445b168c88_1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needs to point out the continuation of costs and damages of hurricanes throughout the years and how there is not much improvement. The order is chronological and the overall cost of hurricanes is increasing. Of course there is different reasons (from type of hurricane, length of time, pressure, location, etc) regarding the cost, but it still shows this great cost that we continue to get hit by. This only lists three specific examples but can also talk about others by simply stating name, year, damage, and fatalities.</a:t>
            </a:r>
            <a:endParaRPr dirty="0"/>
          </a:p>
        </p:txBody>
      </p:sp>
    </p:spTree>
    <p:extLst>
      <p:ext uri="{BB962C8B-B14F-4D97-AF65-F5344CB8AC3E}">
        <p14:creationId xmlns:p14="http://schemas.microsoft.com/office/powerpoint/2010/main" val="2435250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google.com/search?client=firefox-b-1-d&amp;sxsrf=ACYBGNSBVduru-fNS9grD95dg8VSHZWgKA:1568685656772&amp;q=Dominican+Republic&amp;stick=H4sIAAAAAAAAAOPgE-LUz9U3MCzLKy5S4gAxjcyL8rT0spOt9HNTS1Lzi_Jz8tMr9UuK8gsykxNz4pMrk3Py81KtEtPSUpNLUlMUEotSExexCrnk52bmAVXkKQSlFpQm5WQmAwCy6p3LXAAAAA&amp;sa=X&amp;ved=2ahUKEwi989e64dbkAhXvqFkKHVpeDxYQmxMoATAregQIERAT" TargetMode="External"/><Relationship Id="rId3" Type="http://schemas.openxmlformats.org/officeDocument/2006/relationships/hyperlink" Target="https://www.google.com/search?client=firefox-b-1-d&amp;sxsrf=ACYBGNSBVduru-fNS9grD95dg8VSHZWgKA:1568685656772&amp;q=1900+galveston+hurricane+highest+wind+speed&amp;stick=H4sIAAAAAAAAAE3KsQ5AMBAA0EnCYvAFN5NojfyMNHVpG3Un1yJ-x5cyWl9eWTeV2pQeTkrS9qud1IYZWTiyu1UW3oM1cba3jUw4-eA8pgxXoCU9RTeMWoMz8fyQCfwh8n1C-EdIO-LyAnQ1-JdrAAAA&amp;sa=X&amp;ved=2ahUKEwi989e64dbkAhXvqFkKHVpeDxYQ6BMoADAnegQIERAG" TargetMode="External"/><Relationship Id="rId7" Type="http://schemas.openxmlformats.org/officeDocument/2006/relationships/hyperlink" Target="https://www.google.com/search?client=firefox-b-1-d&amp;sxsrf=ACYBGNSBVduru-fNS9grD95dg8VSHZWgKA:1568685656772&amp;q=1900+galveston+hurricane+affected+areas&amp;stick=H4sIAAAAAAAAAOPgE-LUz9U3MCzLKy7S0stOttLPTS1JzS_Kz8lPr9QvKcovyExOzIlPrkzOyc9LtUpMS0tNLklNUUgsSk1cxKpuaGlgoJCemFOWWlySn6eQUVpUBFSfl6qAorAYAF8gIuRnAAAA&amp;sa=X&amp;ved=2ahUKEwi989e64dbkAhXvqFkKHVpeDxYQ6BMoADAregQIERAS" TargetMode="External"/><Relationship Id="rId12" Type="http://schemas.openxmlformats.org/officeDocument/2006/relationships/hyperlink" Target="https://www.google.com/search?client=firefox-b-1-d&amp;sxsrf=ACYBGNSBVduru-fNS9grD95dg8VSHZWgKA:1568685656772&amp;q=1900+galveston+hurricane+total+fatalities&amp;stick=H4sIAAAAAAAAAF3KMQ6AIAwAwMlEFwdf0FWXwii_aUgVEiwJVPiPL9XZ5aYb52XCC41tUsu2he7Q55TYa8yC3Fi0Os1KCQ76jBq5QqH-DKvdjYGTUuOqWSDcpURPwvD_L8FI2OllAAAA&amp;sa=X&amp;ved=2ahUKEwi989e64dbkAhXvqFkKHVpeDxYQ6BMoADAsegQIERAa"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www.google.com/search?client=firefox-b-1-d&amp;sxsrf=ACYBGNSBVduru-fNS9grD95dg8VSHZWgKA:1568685656772&amp;q=1900+galveston+hurricane+damage&amp;sa=X&amp;ved=2ahUKEwi989e64dbkAhXvqFkKHVpeDxYQ6BMoADAqegQIERAP" TargetMode="External"/><Relationship Id="rId11" Type="http://schemas.openxmlformats.org/officeDocument/2006/relationships/hyperlink" Target="https://www.google.com/search?client=firefox-b-1-d&amp;sxsrf=ACYBGNSBVduru-fNS9grD95dg8VSHZWgKA:1568685656772&amp;q=Texas&amp;stick=H4sIAAAAAAAAAOPgE-LUz9U3MCzLKy5S4gAxzZPic7T0spOt9HNTS1Lzi_Jz8tMr9UuK8gsykxNz4pMrk3Py81KtEtPSUpNLUlMUEotSExexsoakViQWAwDyMZ_UTwAAAA&amp;sa=X&amp;ved=2ahUKEwi989e64dbkAhXvqFkKHVpeDxYQmxMoBDAregQIERAW" TargetMode="External"/><Relationship Id="rId5" Type="http://schemas.openxmlformats.org/officeDocument/2006/relationships/hyperlink" Target="https://www.google.com/search?client=firefox-b-1-d&amp;sxsrf=ACYBGNSBVduru-fNS9grD95dg8VSHZWgKA:1568685656772&amp;q=1900+galveston+hurricane+category&amp;stick=H4sIAAAAAAAAAOPgE-LUz9U3MCzLKy7S0sxOttLPTS1JzS_Kz8lPr9QvKcovyExOzIlPrkzOyc9LtUpOLElNzy-qXMSqaGhpYKCQnphTllpckp-nkFFaVARUmpeqAFMDACGICBtcAAAA&amp;sa=X&amp;ved=2ahUKEwi989e64dbkAhXvqFkKHVpeDxYQ6BMoADApegQIERAM" TargetMode="External"/><Relationship Id="rId10" Type="http://schemas.openxmlformats.org/officeDocument/2006/relationships/hyperlink" Target="https://www.google.com/search?client=firefox-b-1-d&amp;sxsrf=ACYBGNSBVduru-fNS9grD95dg8VSHZWgKA:1568685656772&amp;q=Cuba&amp;stick=H4sIAAAAAAAAAOPgE-LUz9U3MCzLKy5SAjNTDEyqzLT0spOt9HNTS1Lzi_Jz8tMr9UuK8gsykxNz4pMrk3Py81KtEtPSUpNLUlMUEotSExexsjiXJiUCAIUaaA9PAAAA&amp;sa=X&amp;ved=2ahUKEwi989e64dbkAhXvqFkKHVpeDxYQmxMoAzAregQIERAV" TargetMode="External"/><Relationship Id="rId4" Type="http://schemas.openxmlformats.org/officeDocument/2006/relationships/hyperlink" Target="https://www.google.com/search?client=firefox-b-1-d&amp;sxsrf=ACYBGNSBVduru-fNS9grD95dg8VSHZWgKA:1568685656772&amp;q=1900+galveston+hurricane+date&amp;stick=H4sIAAAAAAAAAOPgE-LUz9U3MCzLKy7SUs1OttLPTS1JzS_Kz8lPr9QvKcovyExOzIlPrkzOyc9LtUpJLEldxCpraGlgoJCemFOWWlySn6eQUVpUBFSWl6oAkgcALjB3H1QAAAA&amp;sa=X&amp;ved=2ahUKEwi989e64dbkAhXvqFkKHVpeDxYQ6BMoADAoegQIERAJ" TargetMode="External"/><Relationship Id="rId9" Type="http://schemas.openxmlformats.org/officeDocument/2006/relationships/hyperlink" Target="https://www.google.com/search?client=firefox-b-1-d&amp;sxsrf=ACYBGNSBVduru-fNS9grD95dg8VSHZWgKA:1568685656772&amp;q=Puerto+Rico&amp;stick=H4sIAAAAAAAAAOPgE-LUz9U3MCzLKy5S4gAxTYvMS7T0spOt9HNTS1Lzi_Jz8tMr9UuK8gsykxNz4pMrk3Py81KtEtPSUpNLUlMUEotSExexcgeUphaV5CsEZSbnAwD4f7PBVQAAAA&amp;sa=X&amp;ved=2ahUKEwi989e64dbkAhXvqFkKHVpeDxYQmxMoAjAregQIERAU"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nytimes.com/2018/09/19/climate/humans-hurricanes-causes-effects.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census.gov/library/stories/2018/08/coastal-county-population-rise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weather.gov/lmk/tornado_climatology"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census.gov/library/stories/2018/08/coastal-county-population-rises.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intellectualventureslab.com/invent/hurricane-season"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hyperlink" Target="https://www.weather.gov/lmk/tornado_climatology" TargetMode="External"/><Relationship Id="rId3" Type="http://schemas.openxmlformats.org/officeDocument/2006/relationships/hyperlink" Target="https://www.weather.gov" TargetMode="External"/><Relationship Id="rId7" Type="http://schemas.openxmlformats.org/officeDocument/2006/relationships/hyperlink" Target="https://www.economist.com/technology-quarterly/2005/06/09/anti-hurricane-technology"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hyperlink" Target="https://www.nytimes.com/2018/09/19/climate/humans-hurricanes-causes-effects.html" TargetMode="External"/><Relationship Id="rId5" Type="http://schemas.openxmlformats.org/officeDocument/2006/relationships/hyperlink" Target="https://www.climate.gov/news-features/event-tracker/cyclone-mora-hits-vulnerable-bangladesh" TargetMode="External"/><Relationship Id="rId10" Type="http://schemas.openxmlformats.org/officeDocument/2006/relationships/hyperlink" Target="http://www.intellectualventureslab.com/invent/hurricane-season%20%5b24" TargetMode="External"/><Relationship Id="rId4" Type="http://schemas.openxmlformats.org/officeDocument/2006/relationships/hyperlink" Target="https://www.nhc.noaa.gov/outreach/history/" TargetMode="External"/><Relationship Id="rId9" Type="http://schemas.openxmlformats.org/officeDocument/2006/relationships/hyperlink" Target="http://www.ceramics.org"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lvl="0"/>
            <a:r>
              <a:rPr lang="en" sz="4800" dirty="0"/>
              <a:t>Introduction to Preventative </a:t>
            </a:r>
            <a:r>
              <a:rPr lang="en" sz="4800" dirty="0" smtClean="0"/>
              <a:t>Engineering</a:t>
            </a:r>
            <a:br>
              <a:rPr lang="en" sz="4800" dirty="0" smtClean="0"/>
            </a:br>
            <a:r>
              <a:rPr lang="en" sz="1600" dirty="0" smtClean="0"/>
              <a:t>(</a:t>
            </a:r>
            <a:r>
              <a:rPr lang="en" sz="1200" dirty="0" smtClean="0"/>
              <a:t>This is a slide </a:t>
            </a:r>
            <a:r>
              <a:rPr lang="en" sz="1200" dirty="0" smtClean="0"/>
              <a:t>set</a:t>
            </a:r>
            <a:r>
              <a:rPr lang="en" sz="1200" dirty="0" smtClean="0"/>
              <a:t> </a:t>
            </a:r>
            <a:r>
              <a:rPr lang="en" sz="1200" dirty="0" smtClean="0"/>
              <a:t>to the </a:t>
            </a:r>
            <a:r>
              <a:rPr lang="en" sz="1200" dirty="0"/>
              <a:t>IMECE 2018 Session </a:t>
            </a:r>
            <a:r>
              <a:rPr lang="en" sz="1200" dirty="0" smtClean="0"/>
              <a:t>7.7.1 presentation) </a:t>
            </a:r>
            <a:br>
              <a:rPr lang="en" sz="1200" dirty="0" smtClean="0"/>
            </a:br>
            <a:r>
              <a:rPr lang="en" sz="1200" dirty="0" smtClean="0"/>
              <a:t>( Addresses of </a:t>
            </a:r>
            <a:r>
              <a:rPr lang="en" sz="1200" dirty="0" smtClean="0"/>
              <a:t>visuals </a:t>
            </a:r>
            <a:r>
              <a:rPr lang="en" sz="1200" dirty="0" smtClean="0"/>
              <a:t>are taken from Internet and </a:t>
            </a:r>
            <a:br>
              <a:rPr lang="en" sz="1200" dirty="0" smtClean="0"/>
            </a:br>
            <a:r>
              <a:rPr lang="en" sz="1200" dirty="0" smtClean="0"/>
              <a:t> are indicated on the slides)</a:t>
            </a:r>
            <a:endParaRPr sz="1200" dirty="0"/>
          </a:p>
        </p:txBody>
      </p:sp>
      <p:sp>
        <p:nvSpPr>
          <p:cNvPr id="55" name="Google Shape;55;p13"/>
          <p:cNvSpPr txBox="1">
            <a:spLocks noGrp="1"/>
          </p:cNvSpPr>
          <p:nvPr>
            <p:ph type="subTitle" idx="1"/>
          </p:nvPr>
        </p:nvSpPr>
        <p:spPr>
          <a:xfrm>
            <a:off x="-432362" y="2797175"/>
            <a:ext cx="8516472" cy="1429153"/>
          </a:xfrm>
          <a:prstGeom prst="rect">
            <a:avLst/>
          </a:prstGeom>
        </p:spPr>
        <p:txBody>
          <a:bodyPr spcFirstLastPara="1" wrap="square" lIns="91425" tIns="91425" rIns="91425" bIns="91425" anchor="t" anchorCtr="0">
            <a:noAutofit/>
          </a:bodyPr>
          <a:lstStyle/>
          <a:p>
            <a:pPr marL="2743200" indent="457200" algn="l"/>
            <a:r>
              <a:rPr lang="en" sz="1800" dirty="0" smtClean="0"/>
              <a:t>Zbigniew Bzymek  &amp; Eliot </a:t>
            </a:r>
            <a:r>
              <a:rPr lang="en" sz="1800" dirty="0"/>
              <a:t>Brown</a:t>
            </a:r>
            <a:endParaRPr sz="1400" dirty="0"/>
          </a:p>
          <a:p>
            <a:pPr marL="0" indent="0"/>
            <a:r>
              <a:rPr lang="en-US" sz="1400" dirty="0" smtClean="0"/>
              <a:t>                                       UConn</a:t>
            </a:r>
            <a:endParaRPr lang="en-US" sz="1400" dirty="0"/>
          </a:p>
          <a:p>
            <a:pPr marL="0" lvl="0" indent="0" algn="ctr" rtl="0">
              <a:spcBef>
                <a:spcPts val="0"/>
              </a:spcBef>
              <a:spcAft>
                <a:spcPts val="0"/>
              </a:spcAft>
              <a:buNone/>
            </a:pPr>
            <a:r>
              <a:rPr lang="en" sz="1400" dirty="0" smtClean="0"/>
              <a:t>                                          Storrs CT</a:t>
            </a:r>
          </a:p>
          <a:p>
            <a:pPr marL="0" lvl="0" indent="0" algn="ctr" rtl="0">
              <a:spcBef>
                <a:spcPts val="0"/>
              </a:spcBef>
              <a:spcAft>
                <a:spcPts val="0"/>
              </a:spcAft>
              <a:buNone/>
            </a:pPr>
            <a:r>
              <a:rPr lang="en" sz="1400" dirty="0" smtClean="0"/>
              <a:t>                                           USA </a:t>
            </a:r>
            <a:endParaRPr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1700" y="704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Some Strongest Hurricanes/Cyclones - Devastations</a:t>
            </a:r>
            <a:endParaRPr dirty="0"/>
          </a:p>
        </p:txBody>
      </p:sp>
      <p:sp>
        <p:nvSpPr>
          <p:cNvPr id="111" name="Google Shape;111;p21"/>
          <p:cNvSpPr txBox="1">
            <a:spLocks noGrp="1"/>
          </p:cNvSpPr>
          <p:nvPr>
            <p:ph type="title"/>
          </p:nvPr>
        </p:nvSpPr>
        <p:spPr>
          <a:xfrm>
            <a:off x="2974131" y="4338227"/>
            <a:ext cx="2640000" cy="369300"/>
          </a:xfrm>
          <a:prstGeom prst="rect">
            <a:avLst/>
          </a:prstGeom>
        </p:spPr>
        <p:txBody>
          <a:bodyPr spcFirstLastPara="1" wrap="square" lIns="91425" tIns="91425" rIns="91425" bIns="91425" anchor="t" anchorCtr="0">
            <a:noAutofit/>
          </a:bodyPr>
          <a:lstStyle/>
          <a:p>
            <a:pPr lvl="0"/>
            <a:r>
              <a:rPr lang="en" sz="1400" dirty="0"/>
              <a:t>Hurricane </a:t>
            </a:r>
            <a:r>
              <a:rPr lang="en" sz="1400" dirty="0" smtClean="0"/>
              <a:t>Maria</a:t>
            </a:r>
            <a:br>
              <a:rPr lang="en" sz="1400" dirty="0" smtClean="0"/>
            </a:br>
            <a:r>
              <a:rPr lang="en-US" sz="1200" dirty="0"/>
              <a:t>https://en.wikipedia.org/wiki/Hurricane_Maria</a:t>
            </a:r>
            <a:endParaRPr sz="1200" dirty="0"/>
          </a:p>
        </p:txBody>
      </p:sp>
      <p:sp>
        <p:nvSpPr>
          <p:cNvPr id="112" name="Google Shape;112;p21"/>
          <p:cNvSpPr txBox="1">
            <a:spLocks noGrp="1"/>
          </p:cNvSpPr>
          <p:nvPr>
            <p:ph type="title"/>
          </p:nvPr>
        </p:nvSpPr>
        <p:spPr>
          <a:xfrm>
            <a:off x="311700" y="794963"/>
            <a:ext cx="3155325" cy="935226"/>
          </a:xfrm>
          <a:prstGeom prst="rect">
            <a:avLst/>
          </a:prstGeom>
        </p:spPr>
        <p:txBody>
          <a:bodyPr spcFirstLastPara="1" wrap="square" lIns="91425" tIns="91425" rIns="91425" bIns="91425" anchor="t" anchorCtr="0">
            <a:noAutofit/>
          </a:bodyPr>
          <a:lstStyle/>
          <a:p>
            <a:pPr lvl="0"/>
            <a:r>
              <a:rPr lang="en" sz="1400" dirty="0"/>
              <a:t>The Great Galveston</a:t>
            </a:r>
            <a:r>
              <a:rPr lang="en" sz="800" dirty="0">
                <a:solidFill>
                  <a:srgbClr val="FFFFFF"/>
                </a:solidFill>
                <a:latin typeface="Times New Roman"/>
                <a:ea typeface="Times New Roman"/>
                <a:cs typeface="Times New Roman"/>
                <a:sym typeface="Times New Roman"/>
              </a:rPr>
              <a:t> </a:t>
            </a:r>
            <a:r>
              <a:rPr lang="en" sz="1400" dirty="0"/>
              <a:t>Hurricane </a:t>
            </a:r>
            <a:r>
              <a:rPr lang="en" sz="1400" dirty="0" smtClean="0"/>
              <a:t/>
            </a:r>
            <a:br>
              <a:rPr lang="en" sz="1400" dirty="0" smtClean="0"/>
            </a:br>
            <a:r>
              <a:rPr lang="en" sz="1400" dirty="0"/>
              <a:t/>
            </a:r>
            <a:br>
              <a:rPr lang="en" sz="1400" dirty="0"/>
            </a:br>
            <a:r>
              <a:rPr lang="en-US" sz="1050" dirty="0"/>
              <a:t>https://www.google.com/search?client=firefox-b-1-d&amp;q=The+Great+Galvestone+Hurricane</a:t>
            </a:r>
            <a:endParaRPr sz="1050" dirty="0"/>
          </a:p>
        </p:txBody>
      </p:sp>
      <p:sp>
        <p:nvSpPr>
          <p:cNvPr id="114" name="Google Shape;114;p21"/>
          <p:cNvSpPr txBox="1"/>
          <p:nvPr/>
        </p:nvSpPr>
        <p:spPr>
          <a:xfrm>
            <a:off x="3819428" y="794962"/>
            <a:ext cx="2330360" cy="93522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rPr>
              <a:t>Hurricane </a:t>
            </a:r>
            <a:r>
              <a:rPr lang="en" dirty="0" smtClean="0">
                <a:solidFill>
                  <a:srgbClr val="FFFFFF"/>
                </a:solidFill>
              </a:rPr>
              <a:t>Jeanne</a:t>
            </a:r>
          </a:p>
          <a:p>
            <a:pPr marL="0" lvl="0" indent="0" algn="l" rtl="0">
              <a:spcBef>
                <a:spcPts val="0"/>
              </a:spcBef>
              <a:spcAft>
                <a:spcPts val="0"/>
              </a:spcAft>
              <a:buNone/>
            </a:pPr>
            <a:endParaRPr lang="en" dirty="0" smtClean="0">
              <a:solidFill>
                <a:srgbClr val="FFFFFF"/>
              </a:solidFill>
            </a:endParaRPr>
          </a:p>
          <a:p>
            <a:pPr lvl="0"/>
            <a:r>
              <a:rPr lang="en-US" sz="1100" dirty="0">
                <a:solidFill>
                  <a:srgbClr val="FFFFFF"/>
                </a:solidFill>
              </a:rPr>
              <a:t>https://en.wikipedia.org/wiki/Hurricane_Jeanne</a:t>
            </a:r>
            <a:endParaRPr sz="1100" dirty="0">
              <a:solidFill>
                <a:srgbClr val="FFFFFF"/>
              </a:solidFill>
            </a:endParaRPr>
          </a:p>
        </p:txBody>
      </p:sp>
      <p:sp>
        <p:nvSpPr>
          <p:cNvPr id="115" name="Google Shape;115;p21"/>
          <p:cNvSpPr txBox="1"/>
          <p:nvPr/>
        </p:nvSpPr>
        <p:spPr>
          <a:xfrm>
            <a:off x="6425951" y="794962"/>
            <a:ext cx="2406349" cy="981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rPr>
              <a:t>Hurricane </a:t>
            </a:r>
            <a:r>
              <a:rPr lang="en" dirty="0" smtClean="0">
                <a:solidFill>
                  <a:srgbClr val="FFFFFF"/>
                </a:solidFill>
              </a:rPr>
              <a:t>Camille</a:t>
            </a:r>
          </a:p>
          <a:p>
            <a:pPr marL="0" lvl="0" indent="0" algn="l" rtl="0">
              <a:spcBef>
                <a:spcPts val="0"/>
              </a:spcBef>
              <a:spcAft>
                <a:spcPts val="0"/>
              </a:spcAft>
              <a:buNone/>
            </a:pPr>
            <a:endParaRPr lang="en" dirty="0" smtClean="0">
              <a:solidFill>
                <a:srgbClr val="FFFFFF"/>
              </a:solidFill>
            </a:endParaRPr>
          </a:p>
          <a:p>
            <a:pPr lvl="0"/>
            <a:r>
              <a:rPr lang="en-US" sz="1100" dirty="0">
                <a:solidFill>
                  <a:srgbClr val="FFFFFF"/>
                </a:solidFill>
              </a:rPr>
              <a:t>https://en.wikipedia.org/wiki/Hurricane_Camille</a:t>
            </a:r>
            <a:endParaRPr sz="1100" dirty="0">
              <a:solidFill>
                <a:srgbClr val="FFFFFF"/>
              </a:solidFill>
            </a:endParaRPr>
          </a:p>
        </p:txBody>
      </p:sp>
      <p:sp>
        <p:nvSpPr>
          <p:cNvPr id="118" name="Google Shape;118;p21"/>
          <p:cNvSpPr txBox="1"/>
          <p:nvPr/>
        </p:nvSpPr>
        <p:spPr>
          <a:xfrm>
            <a:off x="311700" y="4253794"/>
            <a:ext cx="2350818" cy="69028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rPr>
              <a:t>Bhola </a:t>
            </a:r>
            <a:r>
              <a:rPr lang="en" dirty="0" smtClean="0">
                <a:solidFill>
                  <a:srgbClr val="FFFFFF"/>
                </a:solidFill>
              </a:rPr>
              <a:t>Cyclone</a:t>
            </a:r>
          </a:p>
          <a:p>
            <a:pPr lvl="0"/>
            <a:r>
              <a:rPr lang="en-US" sz="1000" dirty="0">
                <a:solidFill>
                  <a:srgbClr val="FFFFFF"/>
                </a:solidFill>
              </a:rPr>
              <a:t>https://www.google.com/search?client=firefox-b-1-d&amp;q=bhola+cyclone</a:t>
            </a:r>
            <a:endParaRPr sz="1000" dirty="0">
              <a:solidFill>
                <a:srgbClr val="FFFFFF"/>
              </a:solidFill>
            </a:endParaRPr>
          </a:p>
        </p:txBody>
      </p:sp>
      <p:sp>
        <p:nvSpPr>
          <p:cNvPr id="120" name="Google Shape;120;p21"/>
          <p:cNvSpPr txBox="1"/>
          <p:nvPr/>
        </p:nvSpPr>
        <p:spPr>
          <a:xfrm>
            <a:off x="6607800" y="4374386"/>
            <a:ext cx="2224500" cy="654813"/>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rPr>
              <a:t>Cyclone </a:t>
            </a:r>
            <a:r>
              <a:rPr lang="en" dirty="0" smtClean="0">
                <a:solidFill>
                  <a:srgbClr val="FFFFFF"/>
                </a:solidFill>
              </a:rPr>
              <a:t>Ockhi</a:t>
            </a:r>
          </a:p>
          <a:p>
            <a:pPr lvl="0"/>
            <a:r>
              <a:rPr lang="en-US" sz="1100" dirty="0">
                <a:solidFill>
                  <a:srgbClr val="FFFFFF"/>
                </a:solidFill>
              </a:rPr>
              <a:t>https://en.wikipedia.org/wiki/Cyclone_Ockhi</a:t>
            </a:r>
            <a:endParaRPr sz="1100" dirty="0">
              <a:solidFill>
                <a:srgbClr val="FFFFFF"/>
              </a:solidFill>
            </a:endParaRPr>
          </a:p>
        </p:txBody>
      </p:sp>
      <p:sp>
        <p:nvSpPr>
          <p:cNvPr id="2" name="Rectangle 1"/>
          <p:cNvSpPr/>
          <p:nvPr/>
        </p:nvSpPr>
        <p:spPr>
          <a:xfrm>
            <a:off x="242047" y="1116208"/>
            <a:ext cx="3003178" cy="3354765"/>
          </a:xfrm>
          <a:prstGeom prst="rect">
            <a:avLst/>
          </a:prstGeom>
        </p:spPr>
        <p:txBody>
          <a:bodyPr wrap="square">
            <a:spAutoFit/>
          </a:bodyPr>
          <a:lstStyle/>
          <a:p>
            <a:r>
              <a:rPr lang="en-US" dirty="0" smtClean="0"/>
              <a:t>The </a:t>
            </a:r>
            <a:r>
              <a:rPr lang="en-US" dirty="0"/>
              <a:t>Great Galveston hurricane, known </a:t>
            </a:r>
            <a:endParaRPr lang="en-US" dirty="0" smtClean="0"/>
          </a:p>
          <a:p>
            <a:endParaRPr lang="en-US" dirty="0">
              <a:hlinkClick r:id="rId3"/>
            </a:endParaRPr>
          </a:p>
          <a:p>
            <a:endParaRPr lang="en-US" dirty="0" smtClean="0">
              <a:hlinkClick r:id="rId3"/>
            </a:endParaRPr>
          </a:p>
          <a:p>
            <a:endParaRPr lang="en-US" dirty="0">
              <a:hlinkClick r:id="rId3"/>
            </a:endParaRPr>
          </a:p>
          <a:p>
            <a:r>
              <a:rPr lang="en-US" sz="1000" dirty="0">
                <a:hlinkClick r:id="rId3"/>
              </a:rPr>
              <a:t>T</a:t>
            </a:r>
            <a:r>
              <a:rPr lang="en-US" sz="1000" dirty="0" smtClean="0">
                <a:hlinkClick r:id="rId3"/>
              </a:rPr>
              <a:t>he Great  Galveston Hurricane: Highest </a:t>
            </a:r>
            <a:r>
              <a:rPr lang="en-US" sz="1000" dirty="0">
                <a:hlinkClick r:id="rId3"/>
              </a:rPr>
              <a:t>wind </a:t>
            </a:r>
            <a:r>
              <a:rPr lang="en-US" sz="1000" dirty="0" smtClean="0">
                <a:solidFill>
                  <a:schemeClr val="accent1"/>
                </a:solidFill>
                <a:hlinkClick r:id="rId3"/>
              </a:rPr>
              <a:t>speed: 145 mph</a:t>
            </a:r>
            <a:r>
              <a:rPr lang="en-US" sz="1000" dirty="0"/>
              <a:t> mph</a:t>
            </a:r>
          </a:p>
          <a:p>
            <a:r>
              <a:rPr lang="en-US" sz="1000" dirty="0" smtClean="0">
                <a:hlinkClick r:id="rId4"/>
              </a:rPr>
              <a:t>Date: 8/27/1900 – 9/15/1900e</a:t>
            </a:r>
            <a:r>
              <a:rPr lang="en-US" sz="1000" dirty="0"/>
              <a:t>: August 27, 1900 – September 15, 1900</a:t>
            </a:r>
          </a:p>
          <a:p>
            <a:r>
              <a:rPr lang="en-US" sz="1000" dirty="0" smtClean="0">
                <a:hlinkClick r:id="rId5"/>
              </a:rPr>
              <a:t>Category 4 Hurricane (SSHWS) </a:t>
            </a:r>
            <a:r>
              <a:rPr lang="en-US" sz="1000" dirty="0" smtClean="0"/>
              <a:t>: </a:t>
            </a:r>
            <a:r>
              <a:rPr lang="en-US" sz="1000" dirty="0"/>
              <a:t>Category 4 Hurricane (SSHWS)</a:t>
            </a:r>
          </a:p>
          <a:p>
            <a:r>
              <a:rPr lang="en-US" sz="1000" dirty="0" smtClean="0">
                <a:hlinkClick r:id="rId6"/>
              </a:rPr>
              <a:t>Damage: $35.4 million (1900 USD)</a:t>
            </a:r>
            <a:r>
              <a:rPr lang="en-US" sz="1000" dirty="0" smtClean="0"/>
              <a:t> : </a:t>
            </a:r>
            <a:r>
              <a:rPr lang="en-US" sz="1000" dirty="0"/>
              <a:t>$35.4 million (1900 USD)</a:t>
            </a:r>
          </a:p>
          <a:p>
            <a:r>
              <a:rPr lang="en-US" sz="1000" dirty="0">
                <a:hlinkClick r:id="rId7"/>
              </a:rPr>
              <a:t>Affected areas</a:t>
            </a:r>
            <a:r>
              <a:rPr lang="en-US" sz="1000" dirty="0"/>
              <a:t>: </a:t>
            </a:r>
            <a:r>
              <a:rPr lang="en-US" sz="1000" dirty="0">
                <a:hlinkClick r:id="rId8"/>
              </a:rPr>
              <a:t>Dominican Republic</a:t>
            </a:r>
            <a:r>
              <a:rPr lang="en-US" sz="1000" dirty="0"/>
              <a:t>, </a:t>
            </a:r>
            <a:r>
              <a:rPr lang="en-US" sz="1000" dirty="0">
                <a:hlinkClick r:id="rId9"/>
              </a:rPr>
              <a:t>Puerto Rico</a:t>
            </a:r>
            <a:r>
              <a:rPr lang="en-US" sz="1000" dirty="0"/>
              <a:t>, </a:t>
            </a:r>
            <a:r>
              <a:rPr lang="en-US" sz="1000" dirty="0">
                <a:hlinkClick r:id="rId10"/>
              </a:rPr>
              <a:t>Cuba</a:t>
            </a:r>
            <a:r>
              <a:rPr lang="en-US" sz="1000" dirty="0"/>
              <a:t>, </a:t>
            </a:r>
            <a:r>
              <a:rPr lang="en-US" sz="1000" dirty="0" smtClean="0">
                <a:hlinkClick r:id="rId11"/>
              </a:rPr>
              <a:t>Texas (Other)</a:t>
            </a:r>
            <a:r>
              <a:rPr lang="en-US" sz="1000" dirty="0" smtClean="0"/>
              <a:t>, </a:t>
            </a:r>
          </a:p>
          <a:p>
            <a:r>
              <a:rPr lang="en-US" sz="1000" dirty="0" smtClean="0">
                <a:hlinkClick r:id="rId12"/>
              </a:rPr>
              <a:t>Total fatalities: 8000 (approx.) </a:t>
            </a:r>
            <a:r>
              <a:rPr lang="en-US" sz="1000" dirty="0" smtClean="0"/>
              <a:t>: </a:t>
            </a:r>
            <a:r>
              <a:rPr lang="en-US" dirty="0"/>
              <a:t>(Deadliest in U.S. history; fourth-deadliest </a:t>
            </a:r>
            <a:endParaRPr lang="en-US" dirty="0" smtClean="0"/>
          </a:p>
          <a:p>
            <a:r>
              <a:rPr lang="en-US" dirty="0" smtClean="0"/>
              <a:t>(</a:t>
            </a:r>
            <a:r>
              <a:rPr lang="en-US" dirty="0"/>
              <a:t>approximate)</a:t>
            </a:r>
            <a:endParaRPr lang="en-US" dirty="0">
              <a:effectLst/>
            </a:endParaRPr>
          </a:p>
        </p:txBody>
      </p:sp>
      <p:sp>
        <p:nvSpPr>
          <p:cNvPr id="10" name="Rectangle 9"/>
          <p:cNvSpPr/>
          <p:nvPr/>
        </p:nvSpPr>
        <p:spPr>
          <a:xfrm>
            <a:off x="3351058" y="1116207"/>
            <a:ext cx="2969060" cy="3354765"/>
          </a:xfrm>
          <a:prstGeom prst="rect">
            <a:avLst/>
          </a:prstGeom>
        </p:spPr>
        <p:txBody>
          <a:bodyPr wrap="square">
            <a:spAutoFit/>
          </a:bodyPr>
          <a:lstStyle/>
          <a:p>
            <a:r>
              <a:rPr lang="en-US" dirty="0" smtClean="0"/>
              <a:t>The </a:t>
            </a:r>
            <a:r>
              <a:rPr lang="en-US" dirty="0"/>
              <a:t>Great Galveston hurricane, known </a:t>
            </a:r>
            <a:endParaRPr lang="en-US" dirty="0" smtClean="0"/>
          </a:p>
          <a:p>
            <a:endParaRPr lang="en-US" dirty="0">
              <a:hlinkClick r:id="rId3"/>
            </a:endParaRPr>
          </a:p>
          <a:p>
            <a:endParaRPr lang="en-US" dirty="0" smtClean="0">
              <a:hlinkClick r:id="rId3"/>
            </a:endParaRPr>
          </a:p>
          <a:p>
            <a:endParaRPr lang="en-US" dirty="0">
              <a:hlinkClick r:id="rId3"/>
            </a:endParaRPr>
          </a:p>
          <a:p>
            <a:r>
              <a:rPr lang="en-US" sz="1000" dirty="0" smtClean="0">
                <a:hlinkClick r:id="rId3"/>
              </a:rPr>
              <a:t> Hurricane Jeanne: : Highest </a:t>
            </a:r>
            <a:r>
              <a:rPr lang="en-US" sz="1000" dirty="0">
                <a:hlinkClick r:id="rId3"/>
              </a:rPr>
              <a:t>wind </a:t>
            </a:r>
            <a:r>
              <a:rPr lang="en-US" sz="1000" dirty="0" smtClean="0">
                <a:solidFill>
                  <a:schemeClr val="accent1"/>
                </a:solidFill>
                <a:hlinkClick r:id="rId3"/>
              </a:rPr>
              <a:t>speed: 120mph (195 km/h</a:t>
            </a:r>
            <a:r>
              <a:rPr lang="en-US" sz="1000" dirty="0" smtClean="0">
                <a:solidFill>
                  <a:schemeClr val="accent1"/>
                </a:solidFill>
              </a:rPr>
              <a:t>) </a:t>
            </a:r>
            <a:r>
              <a:rPr lang="en-US" sz="1000" dirty="0"/>
              <a:t> mph</a:t>
            </a:r>
          </a:p>
          <a:p>
            <a:r>
              <a:rPr lang="en-US" sz="1000" dirty="0" smtClean="0">
                <a:hlinkClick r:id="rId4"/>
              </a:rPr>
              <a:t>Date: 9/13/2004 – 9/29/2004</a:t>
            </a:r>
            <a:r>
              <a:rPr lang="en-US" sz="1000" dirty="0" smtClean="0"/>
              <a:t>: </a:t>
            </a:r>
            <a:r>
              <a:rPr lang="en-US" sz="1000" dirty="0"/>
              <a:t>August 27, 1900 – September 15, 1900</a:t>
            </a:r>
          </a:p>
          <a:p>
            <a:r>
              <a:rPr lang="en-US" sz="1000" dirty="0" smtClean="0">
                <a:hlinkClick r:id="rId5"/>
              </a:rPr>
              <a:t>Category 3 major Hurricane (SSHWS/NWS) </a:t>
            </a:r>
            <a:r>
              <a:rPr lang="en-US" sz="1000" dirty="0" smtClean="0"/>
              <a:t>: </a:t>
            </a:r>
            <a:r>
              <a:rPr lang="en-US" sz="1000" dirty="0"/>
              <a:t>Category 4 Hurricane (SSHWS)</a:t>
            </a:r>
          </a:p>
          <a:p>
            <a:r>
              <a:rPr lang="en-US" sz="1000" dirty="0" smtClean="0">
                <a:hlinkClick r:id="rId6"/>
              </a:rPr>
              <a:t>Damage: $ 7.94 </a:t>
            </a:r>
            <a:r>
              <a:rPr lang="en-US" sz="1000" dirty="0">
                <a:hlinkClick r:id="rId6"/>
              </a:rPr>
              <a:t>b</a:t>
            </a:r>
            <a:r>
              <a:rPr lang="en-US" sz="1000" dirty="0" smtClean="0">
                <a:hlinkClick r:id="rId6"/>
              </a:rPr>
              <a:t>illion (2004 USD)</a:t>
            </a:r>
            <a:r>
              <a:rPr lang="en-US" sz="1000" dirty="0" smtClean="0"/>
              <a:t> : </a:t>
            </a:r>
            <a:r>
              <a:rPr lang="en-US" sz="1000" dirty="0"/>
              <a:t>$35.4 million (1900 USD)</a:t>
            </a:r>
          </a:p>
          <a:p>
            <a:r>
              <a:rPr lang="en-US" sz="1000" dirty="0">
                <a:hlinkClick r:id="rId7"/>
              </a:rPr>
              <a:t>Affected </a:t>
            </a:r>
            <a:r>
              <a:rPr lang="en-US" sz="1000" dirty="0" smtClean="0"/>
              <a:t>areas: US</a:t>
            </a:r>
            <a:r>
              <a:rPr lang="en-US" sz="1000" dirty="0" smtClean="0">
                <a:hlinkClick r:id="rId8"/>
              </a:rPr>
              <a:t> Virgins' Islands, </a:t>
            </a:r>
            <a:r>
              <a:rPr lang="en-US" sz="1000" dirty="0" smtClean="0">
                <a:hlinkClick r:id="rId9"/>
              </a:rPr>
              <a:t>Puerto Rico, </a:t>
            </a:r>
            <a:r>
              <a:rPr lang="en-US" sz="1000" dirty="0" smtClean="0">
                <a:hlinkClick r:id="rId10"/>
              </a:rPr>
              <a:t>Haiti, Florida,</a:t>
            </a:r>
            <a:r>
              <a:rPr lang="en-US" sz="1000" dirty="0" smtClean="0"/>
              <a:t>, </a:t>
            </a:r>
            <a:r>
              <a:rPr lang="en-US" sz="1000" dirty="0" smtClean="0">
                <a:hlinkClick r:id="rId11"/>
              </a:rPr>
              <a:t>(Other)</a:t>
            </a:r>
            <a:r>
              <a:rPr lang="en-US" sz="1000" dirty="0" smtClean="0"/>
              <a:t>, </a:t>
            </a:r>
          </a:p>
          <a:p>
            <a:r>
              <a:rPr lang="en-US" sz="1000" dirty="0" smtClean="0">
                <a:hlinkClick r:id="rId12"/>
              </a:rPr>
              <a:t>Total fatalities: 3037 (direct) </a:t>
            </a:r>
            <a:r>
              <a:rPr lang="en-US" sz="1000" dirty="0" smtClean="0"/>
              <a:t>: </a:t>
            </a:r>
            <a:r>
              <a:rPr lang="en-US" dirty="0"/>
              <a:t>(Deadliest in U.S. history; fourth-deadliest </a:t>
            </a:r>
            <a:endParaRPr lang="en-US" dirty="0" smtClean="0"/>
          </a:p>
          <a:p>
            <a:r>
              <a:rPr lang="en-US" dirty="0" smtClean="0"/>
              <a:t>(</a:t>
            </a:r>
            <a:r>
              <a:rPr lang="en-US" dirty="0"/>
              <a:t>approximate)</a:t>
            </a:r>
            <a:endParaRPr lang="en-US" dirty="0">
              <a:effectLst/>
            </a:endParaRPr>
          </a:p>
        </p:txBody>
      </p:sp>
      <p:sp>
        <p:nvSpPr>
          <p:cNvPr id="4" name="Rectangle 3"/>
          <p:cNvSpPr/>
          <p:nvPr/>
        </p:nvSpPr>
        <p:spPr>
          <a:xfrm>
            <a:off x="6284583" y="2090589"/>
            <a:ext cx="2805629" cy="1877437"/>
          </a:xfrm>
          <a:prstGeom prst="rect">
            <a:avLst/>
          </a:prstGeom>
        </p:spPr>
        <p:txBody>
          <a:bodyPr wrap="square">
            <a:spAutoFit/>
          </a:bodyPr>
          <a:lstStyle/>
          <a:p>
            <a:r>
              <a:rPr lang="en-US" sz="1100" dirty="0">
                <a:hlinkClick r:id="rId3"/>
              </a:rPr>
              <a:t>Hurricane </a:t>
            </a:r>
            <a:r>
              <a:rPr lang="en-US" sz="1100" dirty="0" smtClean="0">
                <a:hlinkClick r:id="rId3"/>
              </a:rPr>
              <a:t>Camille: </a:t>
            </a:r>
            <a:r>
              <a:rPr lang="en-US" sz="1100" dirty="0">
                <a:hlinkClick r:id="rId3"/>
              </a:rPr>
              <a:t>: Highest wind </a:t>
            </a:r>
            <a:r>
              <a:rPr lang="en-US" sz="1100" dirty="0">
                <a:solidFill>
                  <a:schemeClr val="accent1"/>
                </a:solidFill>
                <a:hlinkClick r:id="rId3"/>
              </a:rPr>
              <a:t>speed: 120mph (195 km/h</a:t>
            </a:r>
            <a:r>
              <a:rPr lang="en-US" sz="1100" dirty="0">
                <a:solidFill>
                  <a:schemeClr val="accent1"/>
                </a:solidFill>
              </a:rPr>
              <a:t>) </a:t>
            </a:r>
            <a:r>
              <a:rPr lang="en-US" sz="1000" dirty="0"/>
              <a:t> mph</a:t>
            </a:r>
          </a:p>
          <a:p>
            <a:r>
              <a:rPr lang="en-US" sz="1000" dirty="0">
                <a:hlinkClick r:id="rId4"/>
              </a:rPr>
              <a:t>Date: </a:t>
            </a:r>
            <a:r>
              <a:rPr lang="en-US" sz="1000" dirty="0" smtClean="0">
                <a:hlinkClick r:id="rId4"/>
              </a:rPr>
              <a:t>8/14/1969 </a:t>
            </a:r>
            <a:r>
              <a:rPr lang="en-US" sz="1000" dirty="0">
                <a:hlinkClick r:id="rId4"/>
              </a:rPr>
              <a:t>– </a:t>
            </a:r>
            <a:r>
              <a:rPr lang="en-US" sz="1000" dirty="0" smtClean="0">
                <a:hlinkClick r:id="rId4"/>
              </a:rPr>
              <a:t>9/22/1969 </a:t>
            </a:r>
            <a:r>
              <a:rPr lang="en-US" sz="1000" dirty="0" smtClean="0"/>
              <a:t>August </a:t>
            </a:r>
            <a:r>
              <a:rPr lang="en-US" sz="1000" dirty="0"/>
              <a:t>27, 1900 – September 15, 1900</a:t>
            </a:r>
          </a:p>
          <a:p>
            <a:r>
              <a:rPr lang="en-US" sz="1000" dirty="0">
                <a:hlinkClick r:id="rId5"/>
              </a:rPr>
              <a:t>Category </a:t>
            </a:r>
            <a:r>
              <a:rPr lang="en-US" sz="1000" dirty="0" smtClean="0">
                <a:hlinkClick r:id="rId5"/>
              </a:rPr>
              <a:t>5 major </a:t>
            </a:r>
            <a:r>
              <a:rPr lang="en-US" sz="1000" dirty="0">
                <a:hlinkClick r:id="rId5"/>
              </a:rPr>
              <a:t>Hurricane (</a:t>
            </a:r>
            <a:r>
              <a:rPr lang="en-US" sz="1000" dirty="0" smtClean="0">
                <a:hlinkClick r:id="rId5"/>
              </a:rPr>
              <a:t>SSHWS/NWS) </a:t>
            </a:r>
            <a:r>
              <a:rPr lang="en-US" sz="1000" dirty="0"/>
              <a:t>: Category 4 Hurricane (SSHWS)</a:t>
            </a:r>
          </a:p>
          <a:p>
            <a:r>
              <a:rPr lang="en-US" sz="1000" dirty="0">
                <a:hlinkClick r:id="rId6"/>
              </a:rPr>
              <a:t>Damage: $ </a:t>
            </a:r>
            <a:r>
              <a:rPr lang="en-US" sz="1000" dirty="0" smtClean="0">
                <a:hlinkClick r:id="rId6"/>
              </a:rPr>
              <a:t>1.42 </a:t>
            </a:r>
            <a:r>
              <a:rPr lang="en-US" sz="1000" dirty="0">
                <a:hlinkClick r:id="rId6"/>
              </a:rPr>
              <a:t>billion </a:t>
            </a:r>
            <a:r>
              <a:rPr lang="en-US" sz="1000" dirty="0" smtClean="0">
                <a:hlinkClick r:id="rId6"/>
              </a:rPr>
              <a:t>(1969 </a:t>
            </a:r>
            <a:r>
              <a:rPr lang="en-US" sz="1000" dirty="0">
                <a:hlinkClick r:id="rId6"/>
              </a:rPr>
              <a:t>USD)</a:t>
            </a:r>
            <a:r>
              <a:rPr lang="en-US" sz="1000" dirty="0"/>
              <a:t> : $35.4 million (1900 USD)</a:t>
            </a:r>
          </a:p>
          <a:p>
            <a:r>
              <a:rPr lang="en-US" sz="1000" dirty="0">
                <a:hlinkClick r:id="rId7"/>
              </a:rPr>
              <a:t>Affected </a:t>
            </a:r>
            <a:r>
              <a:rPr lang="en-US" sz="1000" dirty="0" smtClean="0">
                <a:hlinkClick r:id="rId7"/>
              </a:rPr>
              <a:t>areas:</a:t>
            </a:r>
            <a:r>
              <a:rPr lang="en-US" sz="1000" dirty="0" smtClean="0">
                <a:hlinkClick r:id="rId8"/>
              </a:rPr>
              <a:t> Cuba, Yucatan Peninsula, Alabama, Louisiana, Mississippi, </a:t>
            </a:r>
            <a:r>
              <a:rPr lang="en-US" sz="1000" dirty="0" smtClean="0">
                <a:hlinkClick r:id="rId11"/>
              </a:rPr>
              <a:t>(other</a:t>
            </a:r>
            <a:r>
              <a:rPr lang="en-US" sz="1000" dirty="0">
                <a:hlinkClick r:id="rId11"/>
              </a:rPr>
              <a:t>)</a:t>
            </a:r>
            <a:r>
              <a:rPr lang="en-US" sz="1000" dirty="0"/>
              <a:t>, </a:t>
            </a:r>
          </a:p>
          <a:p>
            <a:r>
              <a:rPr lang="en-US" sz="1000" dirty="0">
                <a:hlinkClick r:id="rId12"/>
              </a:rPr>
              <a:t>Total fatalities: </a:t>
            </a:r>
            <a:r>
              <a:rPr lang="en-US" sz="1000" dirty="0" smtClean="0">
                <a:hlinkClick r:id="rId12"/>
              </a:rPr>
              <a:t>259 (total)</a:t>
            </a:r>
            <a:r>
              <a:rPr lang="en-US" dirty="0" smtClean="0">
                <a:hlinkClick r:id="rId12"/>
              </a:rPr>
              <a:t> </a:t>
            </a:r>
            <a:r>
              <a:rPr lang="en-US" dirty="0"/>
              <a:t>: (De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2"/>
          <p:cNvSpPr txBox="1">
            <a:spLocks noGrp="1"/>
          </p:cNvSpPr>
          <p:nvPr>
            <p:ph type="title"/>
          </p:nvPr>
        </p:nvSpPr>
        <p:spPr>
          <a:xfrm>
            <a:off x="311700" y="1694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Hurricanes Increasing Intensity?</a:t>
            </a:r>
            <a:endParaRPr dirty="0"/>
          </a:p>
        </p:txBody>
      </p:sp>
      <p:sp>
        <p:nvSpPr>
          <p:cNvPr id="126" name="Google Shape;126;p22"/>
          <p:cNvSpPr txBox="1">
            <a:spLocks noGrp="1"/>
          </p:cNvSpPr>
          <p:nvPr>
            <p:ph type="body" idx="1"/>
          </p:nvPr>
        </p:nvSpPr>
        <p:spPr>
          <a:xfrm>
            <a:off x="0" y="1433600"/>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Climate Change</a:t>
            </a:r>
            <a:endParaRPr dirty="0"/>
          </a:p>
          <a:p>
            <a:pPr marL="914400" lvl="1" indent="-317500" algn="l" rtl="0">
              <a:spcBef>
                <a:spcPts val="0"/>
              </a:spcBef>
              <a:spcAft>
                <a:spcPts val="0"/>
              </a:spcAft>
              <a:buSzPts val="1400"/>
              <a:buChar char="○"/>
            </a:pPr>
            <a:r>
              <a:rPr lang="en" dirty="0"/>
              <a:t>Intensity increase</a:t>
            </a:r>
            <a:endParaRPr dirty="0"/>
          </a:p>
          <a:p>
            <a:pPr marL="1371600" lvl="2" indent="-317500" algn="l" rtl="0">
              <a:spcBef>
                <a:spcPts val="0"/>
              </a:spcBef>
              <a:spcAft>
                <a:spcPts val="0"/>
              </a:spcAft>
              <a:buSzPts val="1400"/>
              <a:buChar char="■"/>
            </a:pPr>
            <a:r>
              <a:rPr lang="en" dirty="0"/>
              <a:t>Warmer waters</a:t>
            </a:r>
            <a:endParaRPr dirty="0"/>
          </a:p>
          <a:p>
            <a:pPr marL="1371600" lvl="2" indent="-317500" algn="l" rtl="0">
              <a:spcBef>
                <a:spcPts val="0"/>
              </a:spcBef>
              <a:spcAft>
                <a:spcPts val="0"/>
              </a:spcAft>
              <a:buSzPts val="1400"/>
              <a:buChar char="■"/>
            </a:pPr>
            <a:r>
              <a:rPr lang="en" dirty="0"/>
              <a:t>Warmer air</a:t>
            </a:r>
            <a:endParaRPr dirty="0"/>
          </a:p>
          <a:p>
            <a:pPr marL="1371600" lvl="2" indent="-317500" algn="l" rtl="0">
              <a:spcBef>
                <a:spcPts val="0"/>
              </a:spcBef>
              <a:spcAft>
                <a:spcPts val="0"/>
              </a:spcAft>
              <a:buSzPts val="1400"/>
              <a:buChar char="■"/>
            </a:pPr>
            <a:r>
              <a:rPr lang="en" dirty="0"/>
              <a:t>Higher Sea levels</a:t>
            </a:r>
            <a:endParaRPr dirty="0"/>
          </a:p>
          <a:p>
            <a:pPr marL="1371600" lvl="2" indent="-317500" algn="l" rtl="0">
              <a:spcBef>
                <a:spcPts val="0"/>
              </a:spcBef>
              <a:spcAft>
                <a:spcPts val="0"/>
              </a:spcAft>
              <a:buSzPts val="1400"/>
              <a:buChar char="■"/>
            </a:pPr>
            <a:r>
              <a:rPr lang="en" dirty="0"/>
              <a:t>Global warming</a:t>
            </a:r>
            <a:endParaRPr dirty="0"/>
          </a:p>
          <a:p>
            <a:pPr marL="914400" lvl="1" indent="-317500" algn="l" rtl="0">
              <a:spcBef>
                <a:spcPts val="0"/>
              </a:spcBef>
              <a:spcAft>
                <a:spcPts val="0"/>
              </a:spcAft>
              <a:buSzPts val="1400"/>
              <a:buChar char="○"/>
            </a:pPr>
            <a:r>
              <a:rPr lang="en" dirty="0"/>
              <a:t>Weakening atmospheric </a:t>
            </a:r>
            <a:endParaRPr dirty="0"/>
          </a:p>
          <a:p>
            <a:pPr marL="914400" lvl="1" indent="-317500" algn="l" rtl="0">
              <a:spcBef>
                <a:spcPts val="0"/>
              </a:spcBef>
              <a:spcAft>
                <a:spcPts val="0"/>
              </a:spcAft>
              <a:buSzPts val="1400"/>
              <a:buChar char="○"/>
            </a:pPr>
            <a:r>
              <a:rPr lang="en" dirty="0"/>
              <a:t>Currents</a:t>
            </a:r>
            <a:endParaRPr dirty="0"/>
          </a:p>
          <a:p>
            <a:pPr marL="457200" lvl="0" indent="-342900" algn="l" rtl="0">
              <a:spcBef>
                <a:spcPts val="0"/>
              </a:spcBef>
              <a:spcAft>
                <a:spcPts val="0"/>
              </a:spcAft>
              <a:buSzPts val="1800"/>
              <a:buChar char="●"/>
            </a:pPr>
            <a:r>
              <a:rPr lang="en" dirty="0"/>
              <a:t>Rebuild in coastal areas</a:t>
            </a:r>
            <a:endParaRPr dirty="0"/>
          </a:p>
          <a:p>
            <a:pPr marL="914400" lvl="1" indent="-317500" algn="l" rtl="0">
              <a:spcBef>
                <a:spcPts val="0"/>
              </a:spcBef>
              <a:spcAft>
                <a:spcPts val="0"/>
              </a:spcAft>
              <a:buSzPts val="1400"/>
              <a:buChar char="○"/>
            </a:pPr>
            <a:r>
              <a:rPr lang="en" dirty="0"/>
              <a:t>Population of Atlantic Gulf Coast region 52 million (2000) to 60 million (2016)</a:t>
            </a: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
        <p:nvSpPr>
          <p:cNvPr id="127" name="Google Shape;127;p22"/>
          <p:cNvSpPr txBox="1"/>
          <p:nvPr/>
        </p:nvSpPr>
        <p:spPr>
          <a:xfrm>
            <a:off x="6355133" y="2755192"/>
            <a:ext cx="2392130" cy="693969"/>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100" u="sng" dirty="0">
                <a:solidFill>
                  <a:schemeClr val="accent5"/>
                </a:solidFill>
                <a:hlinkClick r:id="rId3"/>
              </a:rPr>
              <a:t>https://www.nytimes.com/2018/09/19/climate/humans-hurricanes-causes-effects.html</a:t>
            </a:r>
            <a:endParaRPr sz="1100" dirty="0"/>
          </a:p>
          <a:p>
            <a:pPr marL="0" lvl="0" indent="0" algn="l" rtl="0">
              <a:lnSpc>
                <a:spcPct val="115000"/>
              </a:lnSpc>
              <a:spcBef>
                <a:spcPts val="1600"/>
              </a:spcBef>
              <a:spcAft>
                <a:spcPts val="1600"/>
              </a:spcAft>
              <a:buNone/>
            </a:pPr>
            <a:endParaRPr sz="700" dirty="0"/>
          </a:p>
        </p:txBody>
      </p:sp>
      <p:sp>
        <p:nvSpPr>
          <p:cNvPr id="128" name="Google Shape;128;p22"/>
          <p:cNvSpPr txBox="1"/>
          <p:nvPr/>
        </p:nvSpPr>
        <p:spPr>
          <a:xfrm>
            <a:off x="6507763" y="2468980"/>
            <a:ext cx="2239500" cy="40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dirty="0">
                <a:solidFill>
                  <a:srgbClr val="FFFFFF"/>
                </a:solidFill>
              </a:rPr>
              <a:t>John Schwatz - New York </a:t>
            </a:r>
            <a:r>
              <a:rPr lang="en" sz="900" dirty="0" smtClean="0">
                <a:solidFill>
                  <a:srgbClr val="FFFFFF"/>
                </a:solidFill>
              </a:rPr>
              <a:t>Times</a:t>
            </a:r>
            <a:endParaRPr sz="900" dirty="0">
              <a:solidFill>
                <a:srgbClr val="FFFFFF"/>
              </a:solidFill>
            </a:endParaRPr>
          </a:p>
        </p:txBody>
      </p:sp>
      <p:sp>
        <p:nvSpPr>
          <p:cNvPr id="129" name="Google Shape;129;p22"/>
          <p:cNvSpPr txBox="1"/>
          <p:nvPr/>
        </p:nvSpPr>
        <p:spPr>
          <a:xfrm>
            <a:off x="3335942" y="2468980"/>
            <a:ext cx="2472115" cy="759629"/>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100" u="sng" dirty="0">
                <a:solidFill>
                  <a:schemeClr val="accent5"/>
                </a:solidFill>
                <a:hlinkClick r:id="rId4"/>
              </a:rPr>
              <a:t>https://www.census.gov/library/stories/2018/08/coastal-county-population-rises.html</a:t>
            </a:r>
            <a:endParaRPr sz="1100" dirty="0"/>
          </a:p>
          <a:p>
            <a:pPr marL="0" lvl="0" indent="0" algn="l" rtl="0">
              <a:spcBef>
                <a:spcPts val="1600"/>
              </a:spcBef>
              <a:spcAft>
                <a:spcPts val="0"/>
              </a:spcAft>
              <a:buNone/>
            </a:pPr>
            <a:endParaRPr dirty="0"/>
          </a:p>
        </p:txBody>
      </p:sp>
      <p:sp>
        <p:nvSpPr>
          <p:cNvPr id="7" name="Google Shape;129;p22"/>
          <p:cNvSpPr txBox="1"/>
          <p:nvPr/>
        </p:nvSpPr>
        <p:spPr>
          <a:xfrm>
            <a:off x="3429317" y="800403"/>
            <a:ext cx="2472114" cy="977152"/>
          </a:xfrm>
          <a:prstGeom prst="rect">
            <a:avLst/>
          </a:prstGeom>
          <a:noFill/>
          <a:ln>
            <a:noFill/>
          </a:ln>
        </p:spPr>
        <p:txBody>
          <a:bodyPr spcFirstLastPara="1" wrap="square" lIns="91425" tIns="91425" rIns="91425" bIns="91425" anchor="t" anchorCtr="0">
            <a:noAutofit/>
          </a:bodyPr>
          <a:lstStyle/>
          <a:p>
            <a:pPr marL="0" lvl="0" indent="0" algn="l" rtl="0">
              <a:spcBef>
                <a:spcPts val="1600"/>
              </a:spcBef>
              <a:spcAft>
                <a:spcPts val="0"/>
              </a:spcAft>
              <a:buNone/>
            </a:pPr>
            <a:r>
              <a:rPr lang="en-US" dirty="0" smtClean="0">
                <a:solidFill>
                  <a:schemeClr val="tx1"/>
                </a:solidFill>
              </a:rPr>
              <a:t>Hurricane Intensity vs Sea Surface Temperature</a:t>
            </a:r>
          </a:p>
        </p:txBody>
      </p:sp>
      <p:graphicFrame>
        <p:nvGraphicFramePr>
          <p:cNvPr id="2" name="Table 1"/>
          <p:cNvGraphicFramePr>
            <a:graphicFrameLocks noGrp="1"/>
          </p:cNvGraphicFramePr>
          <p:nvPr>
            <p:extLst>
              <p:ext uri="{D42A27DB-BD31-4B8C-83A1-F6EECF244321}">
                <p14:modId xmlns:p14="http://schemas.microsoft.com/office/powerpoint/2010/main" val="1558685214"/>
              </p:ext>
            </p:extLst>
          </p:nvPr>
        </p:nvGraphicFramePr>
        <p:xfrm>
          <a:off x="3415552" y="991712"/>
          <a:ext cx="2392505" cy="1419040"/>
        </p:xfrm>
        <a:graphic>
          <a:graphicData uri="http://schemas.openxmlformats.org/drawingml/2006/table">
            <a:tbl>
              <a:tblPr firstRow="1" bandRow="1">
                <a:tableStyleId>{15FAB39F-FC6E-485F-9581-56FF17FF639B}</a:tableStyleId>
              </a:tblPr>
              <a:tblGrid>
                <a:gridCol w="2392505"/>
              </a:tblGrid>
              <a:tr h="1419040">
                <a:tc>
                  <a:txBody>
                    <a:bodyPr/>
                    <a:lstStyle/>
                    <a:p>
                      <a:endParaRPr lang="en-US"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531662857"/>
              </p:ext>
            </p:extLst>
          </p:nvPr>
        </p:nvGraphicFramePr>
        <p:xfrm>
          <a:off x="6128095" y="991712"/>
          <a:ext cx="2704205" cy="1419040"/>
        </p:xfrm>
        <a:graphic>
          <a:graphicData uri="http://schemas.openxmlformats.org/drawingml/2006/table">
            <a:tbl>
              <a:tblPr firstRow="1" bandRow="1">
                <a:tableStyleId>{15FAB39F-FC6E-485F-9581-56FF17FF639B}</a:tableStyleId>
              </a:tblPr>
              <a:tblGrid>
                <a:gridCol w="2704205"/>
              </a:tblGrid>
              <a:tr h="1419040">
                <a:tc>
                  <a:txBody>
                    <a:bodyPr/>
                    <a:lstStyle/>
                    <a:p>
                      <a:r>
                        <a:rPr lang="en-US" dirty="0" smtClean="0"/>
                        <a:t>A</a:t>
                      </a:r>
                      <a:endParaRPr lang="en-US" dirty="0"/>
                    </a:p>
                  </a:txBody>
                  <a:tcPr/>
                </a:tc>
              </a:tr>
            </a:tbl>
          </a:graphicData>
        </a:graphic>
      </p:graphicFrame>
      <p:sp>
        <p:nvSpPr>
          <p:cNvPr id="12" name="Google Shape;129;p22"/>
          <p:cNvSpPr txBox="1"/>
          <p:nvPr/>
        </p:nvSpPr>
        <p:spPr>
          <a:xfrm>
            <a:off x="6128094" y="800403"/>
            <a:ext cx="2619169" cy="867032"/>
          </a:xfrm>
          <a:prstGeom prst="rect">
            <a:avLst/>
          </a:prstGeom>
          <a:noFill/>
          <a:ln>
            <a:noFill/>
          </a:ln>
        </p:spPr>
        <p:txBody>
          <a:bodyPr spcFirstLastPara="1" wrap="square" lIns="91425" tIns="91425" rIns="91425" bIns="91425" anchor="t" anchorCtr="0">
            <a:noAutofit/>
          </a:bodyPr>
          <a:lstStyle/>
          <a:p>
            <a:pPr marL="0" lvl="0" indent="0" algn="l" rtl="0">
              <a:spcBef>
                <a:spcPts val="1600"/>
              </a:spcBef>
              <a:spcAft>
                <a:spcPts val="0"/>
              </a:spcAft>
              <a:buNone/>
            </a:pPr>
            <a:r>
              <a:rPr lang="en-US" dirty="0" smtClean="0">
                <a:solidFill>
                  <a:schemeClr val="tx1"/>
                </a:solidFill>
              </a:rPr>
              <a:t>Annual Frequency of North Atlantic Tropical Storms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3"/>
          <p:cNvSpPr txBox="1">
            <a:spLocks noGrp="1"/>
          </p:cNvSpPr>
          <p:nvPr>
            <p:ph type="title"/>
          </p:nvPr>
        </p:nvSpPr>
        <p:spPr>
          <a:xfrm>
            <a:off x="311700" y="28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Protection From Hurricanes - Ideas</a:t>
            </a:r>
            <a:endParaRPr dirty="0"/>
          </a:p>
        </p:txBody>
      </p:sp>
      <p:sp>
        <p:nvSpPr>
          <p:cNvPr id="137" name="Google Shape;137;p23"/>
          <p:cNvSpPr txBox="1">
            <a:spLocks noGrp="1"/>
          </p:cNvSpPr>
          <p:nvPr>
            <p:ph type="body" idx="1"/>
          </p:nvPr>
        </p:nvSpPr>
        <p:spPr>
          <a:xfrm>
            <a:off x="311700" y="1128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Rising intensity from hurricanes</a:t>
            </a:r>
            <a:endParaRPr dirty="0"/>
          </a:p>
          <a:p>
            <a:pPr marL="914400" lvl="1" indent="-317500" algn="l" rtl="0">
              <a:spcBef>
                <a:spcPts val="0"/>
              </a:spcBef>
              <a:spcAft>
                <a:spcPts val="0"/>
              </a:spcAft>
              <a:buSzPts val="1400"/>
              <a:buChar char="○"/>
            </a:pPr>
            <a:r>
              <a:rPr lang="en"/>
              <a:t>need new solutions</a:t>
            </a:r>
            <a:endParaRPr dirty="0"/>
          </a:p>
          <a:p>
            <a:pPr marL="457200" lvl="0" indent="-342900" algn="l" rtl="0">
              <a:spcBef>
                <a:spcPts val="0"/>
              </a:spcBef>
              <a:spcAft>
                <a:spcPts val="0"/>
              </a:spcAft>
              <a:buSzPts val="1800"/>
              <a:buChar char="●"/>
            </a:pPr>
            <a:r>
              <a:rPr lang="en"/>
              <a:t>Upgraded tracking system</a:t>
            </a:r>
            <a:endParaRPr dirty="0"/>
          </a:p>
          <a:p>
            <a:pPr marL="914400" lvl="1" indent="-317500" algn="l" rtl="0">
              <a:spcBef>
                <a:spcPts val="0"/>
              </a:spcBef>
              <a:spcAft>
                <a:spcPts val="0"/>
              </a:spcAft>
              <a:buSzPts val="1400"/>
              <a:buChar char="○"/>
            </a:pPr>
            <a:r>
              <a:rPr lang="en"/>
              <a:t>gives warning sooner</a:t>
            </a:r>
            <a:endParaRPr dirty="0"/>
          </a:p>
          <a:p>
            <a:pPr marL="457200" lvl="0" indent="-342900" algn="l" rtl="0">
              <a:spcBef>
                <a:spcPts val="0"/>
              </a:spcBef>
              <a:spcAft>
                <a:spcPts val="0"/>
              </a:spcAft>
              <a:buSzPts val="1800"/>
              <a:buChar char="●"/>
            </a:pPr>
            <a:r>
              <a:rPr lang="en"/>
              <a:t>Disperse air flow and pressure</a:t>
            </a:r>
            <a:endParaRPr dirty="0"/>
          </a:p>
          <a:p>
            <a:pPr marL="457200" lvl="0" indent="-342900" algn="l" rtl="0">
              <a:spcBef>
                <a:spcPts val="0"/>
              </a:spcBef>
              <a:spcAft>
                <a:spcPts val="0"/>
              </a:spcAft>
              <a:buSzPts val="1800"/>
              <a:buChar char="●"/>
            </a:pPr>
            <a:r>
              <a:rPr lang="en"/>
              <a:t>Control wave distortion </a:t>
            </a:r>
            <a:endParaRPr dirty="0"/>
          </a:p>
          <a:p>
            <a:pPr marL="457200" lvl="0" indent="-342900" algn="l" rtl="0">
              <a:spcBef>
                <a:spcPts val="0"/>
              </a:spcBef>
              <a:spcAft>
                <a:spcPts val="0"/>
              </a:spcAft>
              <a:buSzPts val="1800"/>
              <a:buChar char="●"/>
            </a:pPr>
            <a:r>
              <a:rPr lang="en"/>
              <a:t>Direct analysis of hurricanes</a:t>
            </a:r>
            <a:endParaRPr dirty="0"/>
          </a:p>
          <a:p>
            <a:pPr marL="914400" lvl="1" indent="-317500" algn="l" rtl="0">
              <a:spcBef>
                <a:spcPts val="0"/>
              </a:spcBef>
              <a:spcAft>
                <a:spcPts val="0"/>
              </a:spcAft>
              <a:buSzPts val="1400"/>
              <a:buChar char="○"/>
            </a:pPr>
            <a:r>
              <a:rPr lang="en"/>
              <a:t> develops new understanding</a:t>
            </a:r>
            <a:endParaRPr dirty="0"/>
          </a:p>
          <a:p>
            <a:pPr marL="0" lvl="0" indent="0" algn="l" rtl="0">
              <a:spcBef>
                <a:spcPts val="1600"/>
              </a:spcBef>
              <a:spcAft>
                <a:spcPts val="0"/>
              </a:spcAft>
              <a:buNone/>
            </a:pPr>
            <a:endParaRPr dirty="0"/>
          </a:p>
          <a:p>
            <a:pPr marL="457200" lvl="0" indent="0" algn="l" rtl="0">
              <a:spcBef>
                <a:spcPts val="1600"/>
              </a:spcBef>
              <a:spcAft>
                <a:spcPts val="1600"/>
              </a:spcAft>
              <a:buNone/>
            </a:pPr>
            <a:endParaRPr dirty="0"/>
          </a:p>
        </p:txBody>
      </p:sp>
      <p:sp>
        <p:nvSpPr>
          <p:cNvPr id="139" name="Google Shape;139;p23"/>
          <p:cNvSpPr txBox="1"/>
          <p:nvPr/>
        </p:nvSpPr>
        <p:spPr>
          <a:xfrm>
            <a:off x="5201725" y="1356492"/>
            <a:ext cx="3177300" cy="977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dirty="0">
                <a:solidFill>
                  <a:srgbClr val="EFEFEF"/>
                </a:solidFill>
              </a:rPr>
              <a:t>MIT scientist Moshe Alamaro developed system to rob hurricanes of what they build  from which is warm </a:t>
            </a:r>
            <a:r>
              <a:rPr lang="en" sz="1300" dirty="0" smtClean="0">
                <a:solidFill>
                  <a:srgbClr val="EFEFEF"/>
                </a:solidFill>
              </a:rPr>
              <a:t>water </a:t>
            </a:r>
            <a:r>
              <a:rPr lang="en" sz="1300" dirty="0">
                <a:solidFill>
                  <a:srgbClr val="EFEFEF"/>
                </a:solidFill>
              </a:rPr>
              <a:t>[12</a:t>
            </a:r>
            <a:r>
              <a:rPr lang="en" sz="1300" dirty="0" smtClean="0">
                <a:solidFill>
                  <a:srgbClr val="EFEFEF"/>
                </a:solidFill>
              </a:rPr>
              <a:t>]. </a:t>
            </a:r>
            <a:endParaRPr sz="1300" dirty="0">
              <a:solidFill>
                <a:srgbClr val="EFEFEF"/>
              </a:solidFill>
            </a:endParaRPr>
          </a:p>
        </p:txBody>
      </p:sp>
      <p:sp>
        <p:nvSpPr>
          <p:cNvPr id="2" name="Rectangle 1"/>
          <p:cNvSpPr/>
          <p:nvPr/>
        </p:nvSpPr>
        <p:spPr>
          <a:xfrm>
            <a:off x="4990042" y="2498704"/>
            <a:ext cx="3600666" cy="307777"/>
          </a:xfrm>
          <a:prstGeom prst="rect">
            <a:avLst/>
          </a:prstGeom>
        </p:spPr>
        <p:txBody>
          <a:bodyPr wrap="none">
            <a:spAutoFit/>
          </a:bodyPr>
          <a:lstStyle/>
          <a:p>
            <a:r>
              <a:rPr lang="en" u="sng" dirty="0" smtClean="0">
                <a:solidFill>
                  <a:schemeClr val="hlink"/>
                </a:solidFill>
                <a:hlinkClick r:id="rId3"/>
              </a:rPr>
              <a:t>[</a:t>
            </a:r>
            <a:r>
              <a:rPr lang="en" sz="1100" u="sng" dirty="0" smtClean="0">
                <a:solidFill>
                  <a:schemeClr val="hlink"/>
                </a:solidFill>
                <a:hlinkClick r:id="rId3"/>
              </a:rPr>
              <a:t>12] https</a:t>
            </a:r>
            <a:r>
              <a:rPr lang="en" sz="1100" u="sng" dirty="0">
                <a:solidFill>
                  <a:schemeClr val="hlink"/>
                </a:solidFill>
                <a:hlinkClick r:id="rId3"/>
              </a:rPr>
              <a:t>://www.weather.gov/lmk/tornado_climatology</a:t>
            </a:r>
            <a:r>
              <a:rPr lang="en" sz="1100" dirty="0"/>
              <a:t> </a:t>
            </a:r>
            <a:endParaRPr lang="en-US" sz="1100" dirty="0"/>
          </a:p>
        </p:txBody>
      </p:sp>
      <p:graphicFrame>
        <p:nvGraphicFramePr>
          <p:cNvPr id="4" name="Table 3"/>
          <p:cNvGraphicFramePr>
            <a:graphicFrameLocks noGrp="1"/>
          </p:cNvGraphicFramePr>
          <p:nvPr>
            <p:extLst>
              <p:ext uri="{D42A27DB-BD31-4B8C-83A1-F6EECF244321}">
                <p14:modId xmlns:p14="http://schemas.microsoft.com/office/powerpoint/2010/main" val="265292423"/>
              </p:ext>
            </p:extLst>
          </p:nvPr>
        </p:nvGraphicFramePr>
        <p:xfrm>
          <a:off x="4772564" y="1006226"/>
          <a:ext cx="4035622" cy="1382015"/>
        </p:xfrm>
        <a:graphic>
          <a:graphicData uri="http://schemas.openxmlformats.org/drawingml/2006/table">
            <a:tbl>
              <a:tblPr firstRow="1" bandRow="1">
                <a:tableStyleId>{15FAB39F-FC6E-485F-9581-56FF17FF639B}</a:tableStyleId>
              </a:tblPr>
              <a:tblGrid>
                <a:gridCol w="4035622"/>
              </a:tblGrid>
              <a:tr h="1382015">
                <a:tc>
                  <a:txBody>
                    <a:bodyPr/>
                    <a:lstStyle/>
                    <a:p>
                      <a:endParaRPr lang="en-US"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Tornados:</a:t>
            </a:r>
            <a:endParaRPr dirty="0"/>
          </a:p>
        </p:txBody>
      </p:sp>
      <p:graphicFrame>
        <p:nvGraphicFramePr>
          <p:cNvPr id="145" name="Google Shape;145;p24"/>
          <p:cNvGraphicFramePr/>
          <p:nvPr>
            <p:extLst>
              <p:ext uri="{D42A27DB-BD31-4B8C-83A1-F6EECF244321}">
                <p14:modId xmlns:p14="http://schemas.microsoft.com/office/powerpoint/2010/main" val="2448710307"/>
              </p:ext>
            </p:extLst>
          </p:nvPr>
        </p:nvGraphicFramePr>
        <p:xfrm>
          <a:off x="1493286" y="1170125"/>
          <a:ext cx="5809575" cy="3479500"/>
        </p:xfrm>
        <a:graphic>
          <a:graphicData uri="http://schemas.openxmlformats.org/drawingml/2006/table">
            <a:tbl>
              <a:tblPr>
                <a:noFill/>
                <a:tableStyleId>{15FAB39F-FC6E-485F-9581-56FF17FF639B}</a:tableStyleId>
              </a:tblPr>
              <a:tblGrid>
                <a:gridCol w="1936525"/>
                <a:gridCol w="1936525"/>
                <a:gridCol w="1936525"/>
              </a:tblGrid>
              <a:tr h="889150">
                <a:tc>
                  <a:txBody>
                    <a:bodyPr/>
                    <a:lstStyle/>
                    <a:p>
                      <a:pPr marL="0" lvl="0" indent="0" algn="ctr" rtl="0">
                        <a:lnSpc>
                          <a:spcPct val="115000"/>
                        </a:lnSpc>
                        <a:spcBef>
                          <a:spcPts val="0"/>
                        </a:spcBef>
                        <a:spcAft>
                          <a:spcPts val="1000"/>
                        </a:spcAft>
                        <a:buNone/>
                      </a:pPr>
                      <a:r>
                        <a:rPr lang="en" b="1" u="sng">
                          <a:solidFill>
                            <a:srgbClr val="FFFFFF"/>
                          </a:solidFill>
                          <a:latin typeface="Times New Roman"/>
                          <a:ea typeface="Times New Roman"/>
                          <a:cs typeface="Times New Roman"/>
                          <a:sym typeface="Times New Roman"/>
                        </a:rPr>
                        <a:t>Year </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00000"/>
                        </a:lnSpc>
                        <a:spcBef>
                          <a:spcPts val="0"/>
                        </a:spcBef>
                        <a:spcAft>
                          <a:spcPts val="1000"/>
                        </a:spcAft>
                        <a:buNone/>
                      </a:pPr>
                      <a:r>
                        <a:rPr lang="en" b="1" u="sng">
                          <a:solidFill>
                            <a:schemeClr val="dk1"/>
                          </a:solidFill>
                          <a:latin typeface="Times New Roman"/>
                          <a:ea typeface="Times New Roman"/>
                          <a:cs typeface="Times New Roman"/>
                          <a:sym typeface="Times New Roman"/>
                        </a:rPr>
                        <a:t>Tornadoes in U.S.                      &amp;                                    Maximum Rated</a:t>
                      </a:r>
                      <a:endParaRPr b="1" u="sng" dirty="0">
                        <a:solidFill>
                          <a:schemeClr val="dk1"/>
                        </a:solidFill>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15000"/>
                        </a:lnSpc>
                        <a:spcBef>
                          <a:spcPts val="0"/>
                        </a:spcBef>
                        <a:spcAft>
                          <a:spcPts val="1000"/>
                        </a:spcAft>
                        <a:buNone/>
                      </a:pPr>
                      <a:r>
                        <a:rPr lang="en" b="1" u="sng">
                          <a:solidFill>
                            <a:srgbClr val="FFFFFF"/>
                          </a:solidFill>
                          <a:latin typeface="Times New Roman"/>
                          <a:ea typeface="Times New Roman"/>
                          <a:cs typeface="Times New Roman"/>
                          <a:sym typeface="Times New Roman"/>
                        </a:rPr>
                        <a:t>Damages done, costs of damages, fatalities </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863450">
                <a:tc>
                  <a:txBody>
                    <a:bodyPr/>
                    <a:lstStyle/>
                    <a:p>
                      <a:pPr marL="0" lvl="0" indent="0" algn="l" rtl="0">
                        <a:spcBef>
                          <a:spcPts val="0"/>
                        </a:spcBef>
                        <a:spcAft>
                          <a:spcPts val="0"/>
                        </a:spcAft>
                        <a:buNone/>
                      </a:pPr>
                      <a:r>
                        <a:rPr lang="en" sz="1000">
                          <a:solidFill>
                            <a:srgbClr val="FFFFFF"/>
                          </a:solidFill>
                        </a:rPr>
                        <a:t>January - December, </a:t>
                      </a:r>
                      <a:endParaRPr sz="1000" dirty="0">
                        <a:solidFill>
                          <a:srgbClr val="FFFFFF"/>
                        </a:solidFill>
                      </a:endParaRPr>
                    </a:p>
                    <a:p>
                      <a:pPr marL="0" lvl="0" indent="0" algn="l" rtl="0">
                        <a:spcBef>
                          <a:spcPts val="0"/>
                        </a:spcBef>
                        <a:spcAft>
                          <a:spcPts val="0"/>
                        </a:spcAft>
                        <a:buNone/>
                      </a:pPr>
                      <a:r>
                        <a:rPr lang="en" sz="1000">
                          <a:solidFill>
                            <a:srgbClr val="FFFFFF"/>
                          </a:solidFill>
                        </a:rPr>
                        <a:t>2000</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1,075</a:t>
                      </a:r>
                      <a:endParaRPr sz="1000" dirty="0">
                        <a:solidFill>
                          <a:srgbClr val="FFFFFF"/>
                        </a:solidFill>
                      </a:endParaRPr>
                    </a:p>
                    <a:p>
                      <a:pPr marL="0" lvl="0" indent="0" algn="l" rtl="0">
                        <a:spcBef>
                          <a:spcPts val="0"/>
                        </a:spcBef>
                        <a:spcAft>
                          <a:spcPts val="0"/>
                        </a:spcAft>
                        <a:buNone/>
                      </a:pPr>
                      <a:endParaRPr sz="1000" dirty="0">
                        <a:solidFill>
                          <a:srgbClr val="FFFFFF"/>
                        </a:solidFill>
                      </a:endParaRPr>
                    </a:p>
                    <a:p>
                      <a:pPr marL="0" lvl="0" indent="0" algn="l" rtl="0">
                        <a:spcBef>
                          <a:spcPts val="0"/>
                        </a:spcBef>
                        <a:spcAft>
                          <a:spcPts val="0"/>
                        </a:spcAft>
                        <a:buNone/>
                      </a:pPr>
                      <a:r>
                        <a:rPr lang="en" sz="1000">
                          <a:solidFill>
                            <a:srgbClr val="FFFFFF"/>
                          </a:solidFill>
                        </a:rPr>
                        <a:t>Max: F-4</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Damages: $424 million</a:t>
                      </a:r>
                      <a:endParaRPr sz="1000" dirty="0">
                        <a:solidFill>
                          <a:srgbClr val="FFFFFF"/>
                        </a:solidFill>
                      </a:endParaRPr>
                    </a:p>
                    <a:p>
                      <a:pPr marL="0" lvl="0" indent="0" algn="l" rtl="0">
                        <a:spcBef>
                          <a:spcPts val="0"/>
                        </a:spcBef>
                        <a:spcAft>
                          <a:spcPts val="0"/>
                        </a:spcAft>
                        <a:buNone/>
                      </a:pPr>
                      <a:endParaRPr sz="1000" dirty="0">
                        <a:solidFill>
                          <a:srgbClr val="FFFFFF"/>
                        </a:solidFill>
                      </a:endParaRPr>
                    </a:p>
                    <a:p>
                      <a:pPr marL="0" lvl="0" indent="0" algn="l" rtl="0">
                        <a:spcBef>
                          <a:spcPts val="0"/>
                        </a:spcBef>
                        <a:spcAft>
                          <a:spcPts val="0"/>
                        </a:spcAft>
                        <a:buNone/>
                      </a:pPr>
                      <a:r>
                        <a:rPr lang="en" sz="1000">
                          <a:solidFill>
                            <a:srgbClr val="FFFFFF"/>
                          </a:solidFill>
                        </a:rPr>
                        <a:t>Fatalities: 42</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863450">
                <a:tc>
                  <a:txBody>
                    <a:bodyPr/>
                    <a:lstStyle/>
                    <a:p>
                      <a:pPr marL="0" lvl="0" indent="0" algn="l" rtl="0">
                        <a:spcBef>
                          <a:spcPts val="0"/>
                        </a:spcBef>
                        <a:spcAft>
                          <a:spcPts val="0"/>
                        </a:spcAft>
                        <a:buNone/>
                      </a:pPr>
                      <a:r>
                        <a:rPr lang="en" sz="1000">
                          <a:solidFill>
                            <a:srgbClr val="FFFFFF"/>
                          </a:solidFill>
                        </a:rPr>
                        <a:t>January - December, 2010</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1,265</a:t>
                      </a:r>
                      <a:endParaRPr sz="1000" dirty="0">
                        <a:solidFill>
                          <a:srgbClr val="FFFFFF"/>
                        </a:solidFill>
                      </a:endParaRPr>
                    </a:p>
                    <a:p>
                      <a:pPr marL="0" lvl="0" indent="0" algn="l" rtl="0">
                        <a:spcBef>
                          <a:spcPts val="0"/>
                        </a:spcBef>
                        <a:spcAft>
                          <a:spcPts val="0"/>
                        </a:spcAft>
                        <a:buNone/>
                      </a:pPr>
                      <a:endParaRPr sz="1000" dirty="0">
                        <a:solidFill>
                          <a:srgbClr val="FFFFFF"/>
                        </a:solidFill>
                      </a:endParaRPr>
                    </a:p>
                    <a:p>
                      <a:pPr marL="0" lvl="0" indent="0" algn="l" rtl="0">
                        <a:spcBef>
                          <a:spcPts val="0"/>
                        </a:spcBef>
                        <a:spcAft>
                          <a:spcPts val="0"/>
                        </a:spcAft>
                        <a:buNone/>
                      </a:pPr>
                      <a:r>
                        <a:rPr lang="en" sz="1000">
                          <a:solidFill>
                            <a:srgbClr val="FFFFFF"/>
                          </a:solidFill>
                        </a:rPr>
                        <a:t>Max: F-4</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Damages: $229 million</a:t>
                      </a:r>
                      <a:endParaRPr sz="1000" dirty="0">
                        <a:solidFill>
                          <a:srgbClr val="FFFFFF"/>
                        </a:solidFill>
                      </a:endParaRPr>
                    </a:p>
                    <a:p>
                      <a:pPr marL="0" lvl="0" indent="0" algn="l" rtl="0">
                        <a:spcBef>
                          <a:spcPts val="0"/>
                        </a:spcBef>
                        <a:spcAft>
                          <a:spcPts val="0"/>
                        </a:spcAft>
                        <a:buNone/>
                      </a:pPr>
                      <a:endParaRPr sz="1000" dirty="0">
                        <a:solidFill>
                          <a:srgbClr val="FFFFFF"/>
                        </a:solidFill>
                      </a:endParaRPr>
                    </a:p>
                    <a:p>
                      <a:pPr marL="0" lvl="0" indent="0" algn="l" rtl="0">
                        <a:spcBef>
                          <a:spcPts val="0"/>
                        </a:spcBef>
                        <a:spcAft>
                          <a:spcPts val="0"/>
                        </a:spcAft>
                        <a:buNone/>
                      </a:pPr>
                      <a:r>
                        <a:rPr lang="en" sz="1000">
                          <a:solidFill>
                            <a:srgbClr val="FFFFFF"/>
                          </a:solidFill>
                        </a:rPr>
                        <a:t>Fatalities: 38</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863450">
                <a:tc>
                  <a:txBody>
                    <a:bodyPr/>
                    <a:lstStyle/>
                    <a:p>
                      <a:pPr marL="0" lvl="0" indent="0" algn="l" rtl="0">
                        <a:spcBef>
                          <a:spcPts val="0"/>
                        </a:spcBef>
                        <a:spcAft>
                          <a:spcPts val="0"/>
                        </a:spcAft>
                        <a:buNone/>
                      </a:pPr>
                      <a:r>
                        <a:rPr lang="en" sz="1000">
                          <a:solidFill>
                            <a:srgbClr val="FFFFFF"/>
                          </a:solidFill>
                        </a:rPr>
                        <a:t>January - December, </a:t>
                      </a:r>
                      <a:endParaRPr sz="1000" dirty="0">
                        <a:solidFill>
                          <a:srgbClr val="FFFFFF"/>
                        </a:solidFill>
                      </a:endParaRPr>
                    </a:p>
                    <a:p>
                      <a:pPr marL="0" lvl="0" indent="0" algn="l" rtl="0">
                        <a:spcBef>
                          <a:spcPts val="0"/>
                        </a:spcBef>
                        <a:spcAft>
                          <a:spcPts val="0"/>
                        </a:spcAft>
                        <a:buNone/>
                      </a:pPr>
                      <a:r>
                        <a:rPr lang="en" sz="1000">
                          <a:solidFill>
                            <a:srgbClr val="FFFFFF"/>
                          </a:solidFill>
                        </a:rPr>
                        <a:t>2017 </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1,418</a:t>
                      </a:r>
                      <a:endParaRPr sz="1000" dirty="0">
                        <a:solidFill>
                          <a:srgbClr val="FFFFFF"/>
                        </a:solidFill>
                      </a:endParaRPr>
                    </a:p>
                    <a:p>
                      <a:pPr marL="0" lvl="0" indent="0" algn="l" rtl="0">
                        <a:spcBef>
                          <a:spcPts val="0"/>
                        </a:spcBef>
                        <a:spcAft>
                          <a:spcPts val="0"/>
                        </a:spcAft>
                        <a:buNone/>
                      </a:pPr>
                      <a:endParaRPr sz="1000" dirty="0">
                        <a:solidFill>
                          <a:srgbClr val="FFFFFF"/>
                        </a:solidFill>
                      </a:endParaRPr>
                    </a:p>
                    <a:p>
                      <a:pPr marL="0" lvl="0" indent="0" algn="l" rtl="0">
                        <a:spcBef>
                          <a:spcPts val="0"/>
                        </a:spcBef>
                        <a:spcAft>
                          <a:spcPts val="0"/>
                        </a:spcAft>
                        <a:buNone/>
                      </a:pPr>
                      <a:r>
                        <a:rPr lang="en" sz="1000">
                          <a:solidFill>
                            <a:srgbClr val="FFFFFF"/>
                          </a:solidFill>
                        </a:rPr>
                        <a:t>Max: EF-4</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dirty="0">
                          <a:solidFill>
                            <a:srgbClr val="FFFFFF"/>
                          </a:solidFill>
                        </a:rPr>
                        <a:t>Damage: &gt; $5 billion</a:t>
                      </a:r>
                      <a:endParaRPr sz="1000" dirty="0">
                        <a:solidFill>
                          <a:srgbClr val="FFFFFF"/>
                        </a:solidFill>
                      </a:endParaRPr>
                    </a:p>
                    <a:p>
                      <a:pPr marL="0" lvl="0" indent="0" algn="l" rtl="0">
                        <a:spcBef>
                          <a:spcPts val="0"/>
                        </a:spcBef>
                        <a:spcAft>
                          <a:spcPts val="0"/>
                        </a:spcAft>
                        <a:buNone/>
                      </a:pPr>
                      <a:endParaRPr sz="1000" dirty="0">
                        <a:solidFill>
                          <a:srgbClr val="FFFFFF"/>
                        </a:solidFill>
                      </a:endParaRPr>
                    </a:p>
                    <a:p>
                      <a:pPr marL="0" lvl="0" indent="0" algn="l" rtl="0">
                        <a:spcBef>
                          <a:spcPts val="0"/>
                        </a:spcBef>
                        <a:spcAft>
                          <a:spcPts val="0"/>
                        </a:spcAft>
                        <a:buNone/>
                      </a:pPr>
                      <a:r>
                        <a:rPr lang="en" sz="1000" dirty="0">
                          <a:solidFill>
                            <a:srgbClr val="FFFFFF"/>
                          </a:solidFill>
                        </a:rPr>
                        <a:t>Fatalities: 35</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Earthquakes</a:t>
            </a:r>
            <a:endParaRPr dirty="0"/>
          </a:p>
        </p:txBody>
      </p:sp>
      <p:graphicFrame>
        <p:nvGraphicFramePr>
          <p:cNvPr id="153" name="Google Shape;153;p25"/>
          <p:cNvGraphicFramePr/>
          <p:nvPr/>
        </p:nvGraphicFramePr>
        <p:xfrm>
          <a:off x="365225" y="1113150"/>
          <a:ext cx="7239000" cy="3322200"/>
        </p:xfrm>
        <a:graphic>
          <a:graphicData uri="http://schemas.openxmlformats.org/drawingml/2006/table">
            <a:tbl>
              <a:tblPr>
                <a:noFill/>
                <a:tableStyleId>{15FAB39F-FC6E-485F-9581-56FF17FF639B}</a:tableStyleId>
              </a:tblPr>
              <a:tblGrid>
                <a:gridCol w="1447800"/>
                <a:gridCol w="1287800"/>
                <a:gridCol w="1607800"/>
                <a:gridCol w="1447800"/>
                <a:gridCol w="1447800"/>
              </a:tblGrid>
              <a:tr h="381000">
                <a:tc>
                  <a:txBody>
                    <a:bodyPr/>
                    <a:lstStyle/>
                    <a:p>
                      <a:pPr marL="0" lvl="0" indent="0" algn="ctr" rtl="0">
                        <a:spcBef>
                          <a:spcPts val="0"/>
                        </a:spcBef>
                        <a:spcAft>
                          <a:spcPts val="0"/>
                        </a:spcAft>
                        <a:buNone/>
                      </a:pPr>
                      <a:r>
                        <a:rPr lang="en" u="sng">
                          <a:solidFill>
                            <a:srgbClr val="FFFFFF"/>
                          </a:solidFill>
                        </a:rPr>
                        <a:t>Year</a:t>
                      </a:r>
                      <a:endParaRPr u="sng"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 u="sng">
                          <a:solidFill>
                            <a:srgbClr val="FFFFFF"/>
                          </a:solidFill>
                        </a:rPr>
                        <a:t>Amount of Earthquarths with a Magnitude +5.0</a:t>
                      </a:r>
                      <a:endParaRPr u="sng"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 u="sng">
                          <a:solidFill>
                            <a:srgbClr val="FFFFFF"/>
                          </a:solidFill>
                        </a:rPr>
                        <a:t>Total</a:t>
                      </a:r>
                      <a:endParaRPr u="sng" dirty="0">
                        <a:solidFill>
                          <a:srgbClr val="FFFFFF"/>
                        </a:solidFill>
                      </a:endParaRPr>
                    </a:p>
                    <a:p>
                      <a:pPr marL="0" lvl="0" indent="0" algn="ctr" rtl="0">
                        <a:spcBef>
                          <a:spcPts val="0"/>
                        </a:spcBef>
                        <a:spcAft>
                          <a:spcPts val="0"/>
                        </a:spcAft>
                        <a:buNone/>
                      </a:pPr>
                      <a:r>
                        <a:rPr lang="en" u="sng">
                          <a:solidFill>
                            <a:srgbClr val="FFFFFF"/>
                          </a:solidFill>
                        </a:rPr>
                        <a:t>Deaths</a:t>
                      </a:r>
                      <a:endParaRPr u="sng"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 u="sng">
                          <a:solidFill>
                            <a:srgbClr val="FFFFFF"/>
                          </a:solidFill>
                        </a:rPr>
                        <a:t>Strongest Magnitude &amp; Location </a:t>
                      </a:r>
                      <a:endParaRPr u="sng"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 u="sng">
                          <a:solidFill>
                            <a:srgbClr val="FFFFFF"/>
                          </a:solidFill>
                        </a:rPr>
                        <a:t>Largest Single Cost of the Year</a:t>
                      </a:r>
                      <a:endParaRPr u="sng" dirty="0">
                        <a:solidFill>
                          <a:srgbClr val="FFFFFF"/>
                        </a:solidFill>
                      </a:endParaRPr>
                    </a:p>
                  </a:txBody>
                  <a:tcPr marL="91425" marR="91425" marT="91425" marB="91425">
                    <a:lnL w="9525" cap="flat" cmpd="sng">
                      <a:solidFill>
                        <a:srgbClr val="9E9E9E"/>
                      </a:solidFill>
                      <a:prstDash val="solid"/>
                      <a:round/>
                      <a:headEnd type="none" w="sm" len="sm"/>
                      <a:tailEnd type="none" w="sm" len="sm"/>
                    </a:lnL>
                  </a:tcPr>
                </a:tc>
              </a:tr>
              <a:tr h="381000">
                <a:tc>
                  <a:txBody>
                    <a:bodyPr/>
                    <a:lstStyle/>
                    <a:p>
                      <a:pPr marL="0" lvl="0" indent="0" algn="l" rtl="0">
                        <a:spcBef>
                          <a:spcPts val="0"/>
                        </a:spcBef>
                        <a:spcAft>
                          <a:spcPts val="0"/>
                        </a:spcAft>
                        <a:buNone/>
                      </a:pPr>
                      <a:r>
                        <a:rPr lang="en" sz="1000">
                          <a:solidFill>
                            <a:srgbClr val="FFFFFF"/>
                          </a:solidFill>
                        </a:rPr>
                        <a:t>January - December, </a:t>
                      </a:r>
                      <a:endParaRPr sz="1000" dirty="0">
                        <a:solidFill>
                          <a:srgbClr val="FFFFFF"/>
                        </a:solidFill>
                      </a:endParaRPr>
                    </a:p>
                    <a:p>
                      <a:pPr marL="0" lvl="0" indent="0" algn="l" rtl="0">
                        <a:spcBef>
                          <a:spcPts val="0"/>
                        </a:spcBef>
                        <a:spcAft>
                          <a:spcPts val="0"/>
                        </a:spcAft>
                        <a:buNone/>
                      </a:pPr>
                      <a:r>
                        <a:rPr lang="en" sz="1000">
                          <a:solidFill>
                            <a:srgbClr val="FFFFFF"/>
                          </a:solidFill>
                        </a:rPr>
                        <a:t>1990</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1,744</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Fatalities: 52,056</a:t>
                      </a:r>
                      <a:endParaRPr sz="4150" dirty="0">
                        <a:latin typeface="Georgia"/>
                        <a:ea typeface="Georgia"/>
                        <a:cs typeface="Georgia"/>
                        <a:sym typeface="Georgia"/>
                      </a:endParaRPr>
                    </a:p>
                    <a:p>
                      <a:pPr marL="0" lvl="0" indent="0" algn="l" rtl="0">
                        <a:spcBef>
                          <a:spcPts val="0"/>
                        </a:spcBef>
                        <a:spcAft>
                          <a:spcPts val="0"/>
                        </a:spcAft>
                        <a:buNone/>
                      </a:pP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Luzon Earthquake</a:t>
                      </a:r>
                      <a:endParaRPr sz="1000" dirty="0">
                        <a:solidFill>
                          <a:srgbClr val="FFFFFF"/>
                        </a:solidFill>
                      </a:endParaRPr>
                    </a:p>
                    <a:p>
                      <a:pPr marL="0" lvl="0" indent="0" algn="l" rtl="0">
                        <a:spcBef>
                          <a:spcPts val="0"/>
                        </a:spcBef>
                        <a:spcAft>
                          <a:spcPts val="0"/>
                        </a:spcAft>
                        <a:buNone/>
                      </a:pPr>
                      <a:r>
                        <a:rPr lang="en" sz="1000">
                          <a:solidFill>
                            <a:srgbClr val="FFFFFF"/>
                          </a:solidFill>
                        </a:rPr>
                        <a:t>Philippines 7.9</a:t>
                      </a:r>
                      <a:endParaRPr sz="1000" dirty="0">
                        <a:solidFill>
                          <a:srgbClr val="FFFFFF"/>
                        </a:solidFill>
                      </a:endParaRPr>
                    </a:p>
                    <a:p>
                      <a:pPr marL="0" lvl="0" indent="0" algn="l" rtl="0">
                        <a:spcBef>
                          <a:spcPts val="0"/>
                        </a:spcBef>
                        <a:spcAft>
                          <a:spcPts val="0"/>
                        </a:spcAft>
                        <a:buNone/>
                      </a:pPr>
                      <a:r>
                        <a:rPr lang="en" sz="1000">
                          <a:solidFill>
                            <a:srgbClr val="FFFFFF"/>
                          </a:solidFill>
                        </a:rPr>
                        <a:t>1,621 deaths</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Manjil-Rudbar Earthquake</a:t>
                      </a:r>
                      <a:endParaRPr sz="1000" dirty="0">
                        <a:solidFill>
                          <a:srgbClr val="FFFFFF"/>
                        </a:solidFill>
                      </a:endParaRPr>
                    </a:p>
                    <a:p>
                      <a:pPr marL="0" lvl="0" indent="0" algn="l" rtl="0">
                        <a:spcBef>
                          <a:spcPts val="0"/>
                        </a:spcBef>
                        <a:spcAft>
                          <a:spcPts val="0"/>
                        </a:spcAft>
                        <a:buNone/>
                      </a:pPr>
                      <a:r>
                        <a:rPr lang="en" sz="1000">
                          <a:solidFill>
                            <a:srgbClr val="FFFFFF"/>
                          </a:solidFill>
                        </a:rPr>
                        <a:t>$8 billion </a:t>
                      </a:r>
                      <a:endParaRPr sz="1000" dirty="0">
                        <a:solidFill>
                          <a:srgbClr val="FFFFFF"/>
                        </a:solidFill>
                      </a:endParaRPr>
                    </a:p>
                    <a:p>
                      <a:pPr marL="0" lvl="0" indent="0" algn="l" rtl="0">
                        <a:spcBef>
                          <a:spcPts val="0"/>
                        </a:spcBef>
                        <a:spcAft>
                          <a:spcPts val="0"/>
                        </a:spcAft>
                        <a:buNone/>
                      </a:pPr>
                      <a:r>
                        <a:rPr lang="en" sz="1000">
                          <a:solidFill>
                            <a:srgbClr val="FFFFFF"/>
                          </a:solidFill>
                        </a:rPr>
                        <a:t>35,000 - 50,000 deaths</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tcPr>
                </a:tc>
              </a:tr>
              <a:tr h="381000">
                <a:tc>
                  <a:txBody>
                    <a:bodyPr/>
                    <a:lstStyle/>
                    <a:p>
                      <a:pPr marL="0" lvl="0" indent="0" algn="l" rtl="0">
                        <a:spcBef>
                          <a:spcPts val="0"/>
                        </a:spcBef>
                        <a:spcAft>
                          <a:spcPts val="0"/>
                        </a:spcAft>
                        <a:buNone/>
                      </a:pPr>
                      <a:r>
                        <a:rPr lang="en" sz="1000">
                          <a:solidFill>
                            <a:srgbClr val="FFFFFF"/>
                          </a:solidFill>
                        </a:rPr>
                        <a:t>January - December, </a:t>
                      </a:r>
                      <a:endParaRPr sz="1000" dirty="0">
                        <a:solidFill>
                          <a:srgbClr val="FFFFFF"/>
                        </a:solidFill>
                      </a:endParaRPr>
                    </a:p>
                    <a:p>
                      <a:pPr marL="0" lvl="0" indent="0" algn="l" rtl="0">
                        <a:spcBef>
                          <a:spcPts val="0"/>
                        </a:spcBef>
                        <a:spcAft>
                          <a:spcPts val="0"/>
                        </a:spcAft>
                        <a:buNone/>
                      </a:pPr>
                      <a:r>
                        <a:rPr lang="en" sz="1000">
                          <a:solidFill>
                            <a:srgbClr val="FFFFFF"/>
                          </a:solidFill>
                        </a:rPr>
                        <a:t>2008</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1,948</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Fatalities: 88,011 </a:t>
                      </a:r>
                      <a:endParaRPr sz="1000" dirty="0">
                        <a:solidFill>
                          <a:srgbClr val="FFFFFF"/>
                        </a:solidFill>
                      </a:endParaRPr>
                    </a:p>
                    <a:p>
                      <a:pPr marL="0" lvl="0" indent="0" algn="l" rtl="0">
                        <a:spcBef>
                          <a:spcPts val="0"/>
                        </a:spcBef>
                        <a:spcAft>
                          <a:spcPts val="0"/>
                        </a:spcAft>
                        <a:buNone/>
                      </a:pP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Sichuan Earthquake</a:t>
                      </a:r>
                      <a:endParaRPr sz="1000" dirty="0">
                        <a:solidFill>
                          <a:srgbClr val="FFFFFF"/>
                        </a:solidFill>
                      </a:endParaRPr>
                    </a:p>
                    <a:p>
                      <a:pPr marL="0" lvl="0" indent="0" algn="l" rtl="0">
                        <a:spcBef>
                          <a:spcPts val="0"/>
                        </a:spcBef>
                        <a:spcAft>
                          <a:spcPts val="0"/>
                        </a:spcAft>
                        <a:buNone/>
                      </a:pPr>
                      <a:r>
                        <a:rPr lang="en" sz="1000">
                          <a:solidFill>
                            <a:srgbClr val="FFFFFF"/>
                          </a:solidFill>
                        </a:rPr>
                        <a:t>China 7.9</a:t>
                      </a:r>
                      <a:endParaRPr sz="1000" dirty="0">
                        <a:solidFill>
                          <a:srgbClr val="FFFFFF"/>
                        </a:solidFill>
                      </a:endParaRPr>
                    </a:p>
                    <a:p>
                      <a:pPr marL="0" lvl="0" indent="0" algn="l" rtl="0">
                        <a:spcBef>
                          <a:spcPts val="0"/>
                        </a:spcBef>
                        <a:spcAft>
                          <a:spcPts val="0"/>
                        </a:spcAft>
                        <a:buNone/>
                      </a:pPr>
                      <a:r>
                        <a:rPr lang="en" sz="1000">
                          <a:solidFill>
                            <a:srgbClr val="FFFFFF"/>
                          </a:solidFill>
                        </a:rPr>
                        <a:t>87,587 deaths</a:t>
                      </a:r>
                      <a:r>
                        <a:rPr lang="en" sz="900">
                          <a:highlight>
                            <a:srgbClr val="F8F9FA"/>
                          </a:highlight>
                        </a:rPr>
                        <a:t>  </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25400" lvl="0" indent="0" algn="l" rtl="0">
                        <a:lnSpc>
                          <a:spcPct val="150000"/>
                        </a:lnSpc>
                        <a:spcBef>
                          <a:spcPts val="500"/>
                        </a:spcBef>
                        <a:spcAft>
                          <a:spcPts val="500"/>
                        </a:spcAft>
                        <a:buNone/>
                      </a:pPr>
                      <a:r>
                        <a:rPr lang="en" sz="1000">
                          <a:solidFill>
                            <a:srgbClr val="FFFFFF"/>
                          </a:solidFill>
                        </a:rPr>
                        <a:t>Sichuan Earthquake $150 billion</a:t>
                      </a:r>
                      <a:endParaRPr sz="1000" dirty="0">
                        <a:solidFill>
                          <a:srgbClr val="FFFFFF"/>
                        </a:solidFill>
                        <a:highlight>
                          <a:srgbClr val="F8F9FA"/>
                        </a:highlight>
                      </a:endParaRPr>
                    </a:p>
                  </a:txBody>
                  <a:tcPr marL="91425" marR="91425" marT="91425" marB="91425"/>
                </a:tc>
              </a:tr>
              <a:tr h="381000">
                <a:tc>
                  <a:txBody>
                    <a:bodyPr/>
                    <a:lstStyle/>
                    <a:p>
                      <a:pPr marL="0" lvl="0" indent="0" algn="l" rtl="0">
                        <a:spcBef>
                          <a:spcPts val="0"/>
                        </a:spcBef>
                        <a:spcAft>
                          <a:spcPts val="0"/>
                        </a:spcAft>
                        <a:buNone/>
                      </a:pPr>
                      <a:r>
                        <a:rPr lang="en" sz="1000">
                          <a:solidFill>
                            <a:srgbClr val="FFFFFF"/>
                          </a:solidFill>
                        </a:rPr>
                        <a:t>January - December, 2017 </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1,646</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Fatalities:1,232</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Mexico 8.2 </a:t>
                      </a:r>
                      <a:endParaRPr sz="1000" dirty="0">
                        <a:solidFill>
                          <a:srgbClr val="FFFFFF"/>
                        </a:solidFill>
                      </a:endParaRPr>
                    </a:p>
                    <a:p>
                      <a:pPr marL="0" lvl="0" indent="0" algn="l" rtl="0">
                        <a:spcBef>
                          <a:spcPts val="0"/>
                        </a:spcBef>
                        <a:spcAft>
                          <a:spcPts val="0"/>
                        </a:spcAft>
                        <a:buNone/>
                      </a:pPr>
                      <a:r>
                        <a:rPr lang="en" sz="1000">
                          <a:solidFill>
                            <a:srgbClr val="FFFFFF"/>
                          </a:solidFill>
                        </a:rPr>
                        <a:t>370 deaths</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rgbClr val="FFFFFF"/>
                          </a:solidFill>
                        </a:rPr>
                        <a:t>Mexico - $6 billion</a:t>
                      </a:r>
                      <a:endParaRPr sz="1000" dirty="0">
                        <a:solidFill>
                          <a:srgbClr val="FFFFFF"/>
                        </a:solidFill>
                      </a:endParaRPr>
                    </a:p>
                  </a:txBody>
                  <a:tcPr marL="91425" marR="91425" marT="91425" marB="91425">
                    <a:lnL w="9525" cap="flat" cmpd="sng">
                      <a:solidFill>
                        <a:srgbClr val="9E9E9E"/>
                      </a:solidFill>
                      <a:prstDash val="solid"/>
                      <a:round/>
                      <a:headEnd type="none" w="sm" len="sm"/>
                      <a:tailEnd type="none" w="sm" len="sm"/>
                    </a:ln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Natural Disasters </a:t>
            </a:r>
            <a:endParaRPr dirty="0"/>
          </a:p>
        </p:txBody>
      </p:sp>
      <p:sp>
        <p:nvSpPr>
          <p:cNvPr id="168" name="Google Shape;168;p27"/>
          <p:cNvSpPr txBox="1">
            <a:spLocks noGrp="1"/>
          </p:cNvSpPr>
          <p:nvPr>
            <p:ph type="body" idx="1"/>
          </p:nvPr>
        </p:nvSpPr>
        <p:spPr>
          <a:xfrm>
            <a:off x="235800" y="1080475"/>
            <a:ext cx="8672400" cy="3775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b="1" dirty="0"/>
              <a:t>Natural Disasters of Wildfires, Hurricanes, and Earthquakes alone cost $306 billion in 2017 </a:t>
            </a:r>
            <a:endParaRPr b="1" dirty="0"/>
          </a:p>
          <a:p>
            <a:pPr marL="457200" lvl="0" indent="0" algn="l" rtl="0">
              <a:spcBef>
                <a:spcPts val="1600"/>
              </a:spcBef>
              <a:spcAft>
                <a:spcPts val="1600"/>
              </a:spcAft>
              <a:buNone/>
            </a:pPr>
            <a:endParaRPr b="1" dirty="0"/>
          </a:p>
        </p:txBody>
      </p:sp>
      <p:sp>
        <p:nvSpPr>
          <p:cNvPr id="171" name="Google Shape;171;p27"/>
          <p:cNvSpPr txBox="1"/>
          <p:nvPr/>
        </p:nvSpPr>
        <p:spPr>
          <a:xfrm>
            <a:off x="5650837" y="1837768"/>
            <a:ext cx="2939100" cy="427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rPr>
              <a:t>Number of reported </a:t>
            </a:r>
            <a:r>
              <a:rPr lang="en" dirty="0" smtClean="0">
                <a:solidFill>
                  <a:srgbClr val="FFFFFF"/>
                </a:solidFill>
              </a:rPr>
              <a:t>events:</a:t>
            </a:r>
            <a:endParaRPr dirty="0">
              <a:solidFill>
                <a:srgbClr val="FFFFFF"/>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389183348"/>
              </p:ext>
            </p:extLst>
          </p:nvPr>
        </p:nvGraphicFramePr>
        <p:xfrm>
          <a:off x="5332574" y="1820746"/>
          <a:ext cx="3245224" cy="1659378"/>
        </p:xfrm>
        <a:graphic>
          <a:graphicData uri="http://schemas.openxmlformats.org/drawingml/2006/table">
            <a:tbl>
              <a:tblPr firstRow="1" bandRow="1">
                <a:tableStyleId>{15FAB39F-FC6E-485F-9581-56FF17FF639B}</a:tableStyleId>
              </a:tblPr>
              <a:tblGrid>
                <a:gridCol w="3245224"/>
              </a:tblGrid>
              <a:tr h="1659378">
                <a:tc>
                  <a:txBody>
                    <a:bodyPr/>
                    <a:lstStyle/>
                    <a:p>
                      <a:endParaRPr lang="en-US" dirty="0" smtClean="0">
                        <a:solidFill>
                          <a:schemeClr val="tx1"/>
                        </a:solidFill>
                      </a:endParaRPr>
                    </a:p>
                    <a:p>
                      <a:endParaRPr lang="en-US" dirty="0" smtClean="0">
                        <a:solidFill>
                          <a:schemeClr val="tx1"/>
                        </a:solidFill>
                      </a:endParaRPr>
                    </a:p>
                    <a:p>
                      <a:r>
                        <a:rPr lang="en-US" dirty="0" smtClean="0">
                          <a:solidFill>
                            <a:schemeClr val="tx1"/>
                          </a:solidFill>
                        </a:rPr>
                        <a:t>All disasters:</a:t>
                      </a:r>
                      <a:r>
                        <a:rPr lang="en-US" baseline="0" dirty="0" smtClean="0">
                          <a:solidFill>
                            <a:schemeClr val="tx1"/>
                          </a:solidFill>
                        </a:rPr>
                        <a:t> </a:t>
                      </a:r>
                      <a:r>
                        <a:rPr lang="en-US" dirty="0" smtClean="0">
                          <a:solidFill>
                            <a:schemeClr val="tx1"/>
                          </a:solidFill>
                        </a:rPr>
                        <a:t>Year 2000: 400 – 450</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chemeClr val="tx1"/>
                          </a:solidFill>
                        </a:rPr>
                        <a:t>Earthquakes: Year 2000: 150 – 200</a:t>
                      </a:r>
                    </a:p>
                    <a:p>
                      <a:endParaRPr lang="en-US" dirty="0">
                        <a:solidFill>
                          <a:schemeClr val="tx1"/>
                        </a:solidFill>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8"/>
          <p:cNvSpPr txBox="1">
            <a:spLocks noGrp="1"/>
          </p:cNvSpPr>
          <p:nvPr>
            <p:ph type="title"/>
          </p:nvPr>
        </p:nvSpPr>
        <p:spPr>
          <a:xfrm>
            <a:off x="543817" y="234010"/>
            <a:ext cx="8164085" cy="1067252"/>
          </a:xfrm>
          <a:prstGeom prst="rect">
            <a:avLst/>
          </a:prstGeom>
        </p:spPr>
        <p:txBody>
          <a:bodyPr spcFirstLastPara="1" wrap="square" lIns="91425" tIns="91425" rIns="91425" bIns="91425" anchor="t" anchorCtr="0">
            <a:noAutofit/>
          </a:bodyPr>
          <a:lstStyle/>
          <a:p>
            <a:pPr lvl="0"/>
            <a:r>
              <a:rPr lang="en" dirty="0" smtClean="0"/>
              <a:t>Prevention/Preventative  </a:t>
            </a:r>
            <a:r>
              <a:rPr lang="en" dirty="0"/>
              <a:t>Engineering - Research and </a:t>
            </a:r>
            <a:r>
              <a:rPr lang="en" dirty="0" smtClean="0"/>
              <a:t>Teaching - Benefits</a:t>
            </a:r>
            <a:endParaRPr dirty="0"/>
          </a:p>
        </p:txBody>
      </p:sp>
      <p:sp>
        <p:nvSpPr>
          <p:cNvPr id="177" name="Google Shape;177;p28"/>
          <p:cNvSpPr txBox="1">
            <a:spLocks noGrp="1"/>
          </p:cNvSpPr>
          <p:nvPr>
            <p:ph type="body" idx="1"/>
          </p:nvPr>
        </p:nvSpPr>
        <p:spPr>
          <a:xfrm>
            <a:off x="262463" y="1433829"/>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Understanding of </a:t>
            </a:r>
            <a:r>
              <a:rPr lang="en" dirty="0" smtClean="0"/>
              <a:t>the disasters we have to face - </a:t>
            </a:r>
            <a:r>
              <a:rPr lang="en" dirty="0"/>
              <a:t>specifically and directly</a:t>
            </a:r>
            <a:endParaRPr dirty="0"/>
          </a:p>
          <a:p>
            <a:pPr marL="457200" lvl="0" indent="-342900" algn="l" rtl="0">
              <a:spcBef>
                <a:spcPts val="0"/>
              </a:spcBef>
              <a:spcAft>
                <a:spcPts val="0"/>
              </a:spcAft>
              <a:buSzPts val="1800"/>
              <a:buChar char="●"/>
            </a:pPr>
            <a:r>
              <a:rPr lang="en" dirty="0"/>
              <a:t>Better understanding of our </a:t>
            </a:r>
            <a:r>
              <a:rPr lang="en" dirty="0" smtClean="0"/>
              <a:t>planet and its surrounding </a:t>
            </a:r>
            <a:r>
              <a:rPr lang="en" dirty="0"/>
              <a:t>and therefore other planetary objects and spatial structures</a:t>
            </a:r>
            <a:endParaRPr dirty="0"/>
          </a:p>
          <a:p>
            <a:pPr marL="457200" lvl="0" indent="-342900" algn="l" rtl="0">
              <a:spcBef>
                <a:spcPts val="0"/>
              </a:spcBef>
              <a:spcAft>
                <a:spcPts val="0"/>
              </a:spcAft>
              <a:buSzPts val="1800"/>
              <a:buChar char="●"/>
            </a:pPr>
            <a:r>
              <a:rPr lang="en" dirty="0"/>
              <a:t>Understanding of </a:t>
            </a:r>
            <a:r>
              <a:rPr lang="en" dirty="0" smtClean="0"/>
              <a:t>planet Earth </a:t>
            </a:r>
            <a:r>
              <a:rPr lang="en" dirty="0"/>
              <a:t>and </a:t>
            </a:r>
            <a:r>
              <a:rPr lang="en" dirty="0" smtClean="0"/>
              <a:t>its composites</a:t>
            </a:r>
            <a:endParaRPr dirty="0"/>
          </a:p>
          <a:p>
            <a:pPr marL="457200" lvl="0" indent="-342900" algn="l" rtl="0">
              <a:spcBef>
                <a:spcPts val="0"/>
              </a:spcBef>
              <a:spcAft>
                <a:spcPts val="0"/>
              </a:spcAft>
              <a:buSzPts val="1800"/>
              <a:buChar char="●"/>
            </a:pPr>
            <a:r>
              <a:rPr lang="en" dirty="0"/>
              <a:t>Impacts and results </a:t>
            </a:r>
            <a:r>
              <a:rPr lang="en" dirty="0" smtClean="0"/>
              <a:t>engineering design, research and practice</a:t>
            </a:r>
            <a:endParaRPr dirty="0"/>
          </a:p>
          <a:p>
            <a:pPr marL="457200" lvl="0" indent="-342900" algn="l" rtl="0">
              <a:spcBef>
                <a:spcPts val="0"/>
              </a:spcBef>
              <a:spcAft>
                <a:spcPts val="0"/>
              </a:spcAft>
              <a:buSzPts val="1800"/>
              <a:buChar char="●"/>
            </a:pPr>
            <a:r>
              <a:rPr lang="en" dirty="0" smtClean="0"/>
              <a:t>Introducing new </a:t>
            </a:r>
            <a:r>
              <a:rPr lang="en" dirty="0"/>
              <a:t>technologies and </a:t>
            </a:r>
            <a:r>
              <a:rPr lang="en" dirty="0" smtClean="0"/>
              <a:t>preventative inventions</a:t>
            </a:r>
            <a:endParaRPr dirty="0"/>
          </a:p>
          <a:p>
            <a:pPr marL="914400" lvl="1" indent="-317500" algn="l" rtl="0">
              <a:spcBef>
                <a:spcPts val="0"/>
              </a:spcBef>
              <a:spcAft>
                <a:spcPts val="0"/>
              </a:spcAft>
              <a:buSzPts val="1400"/>
              <a:buChar char="○"/>
            </a:pPr>
            <a:r>
              <a:rPr lang="en" dirty="0"/>
              <a:t>Unknown knowledge to discover </a:t>
            </a:r>
            <a:endParaRPr dirty="0"/>
          </a:p>
          <a:p>
            <a:pPr marL="457200" lvl="0" indent="0" algn="l" rtl="0">
              <a:spcBef>
                <a:spcPts val="1600"/>
              </a:spcBef>
              <a:spcAft>
                <a:spcPts val="1600"/>
              </a:spcAft>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9"/>
          <p:cNvSpPr txBox="1">
            <a:spLocks noGrp="1"/>
          </p:cNvSpPr>
          <p:nvPr>
            <p:ph type="title"/>
          </p:nvPr>
        </p:nvSpPr>
        <p:spPr>
          <a:xfrm>
            <a:off x="311688" y="3312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Human </a:t>
            </a:r>
            <a:r>
              <a:rPr lang="en" dirty="0" smtClean="0"/>
              <a:t>Actions that May Cause Desasters</a:t>
            </a:r>
            <a:endParaRPr dirty="0"/>
          </a:p>
        </p:txBody>
      </p:sp>
      <p:sp>
        <p:nvSpPr>
          <p:cNvPr id="183" name="Google Shape;183;p29"/>
          <p:cNvSpPr txBox="1">
            <a:spLocks noGrp="1"/>
          </p:cNvSpPr>
          <p:nvPr>
            <p:ph type="body" idx="1"/>
          </p:nvPr>
        </p:nvSpPr>
        <p:spPr>
          <a:xfrm>
            <a:off x="158250" y="863550"/>
            <a:ext cx="8582338" cy="3609838"/>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New technologies create new problems and hazards</a:t>
            </a:r>
            <a:endParaRPr dirty="0"/>
          </a:p>
          <a:p>
            <a:pPr marL="457200" lvl="0" indent="-342900" algn="l" rtl="0">
              <a:spcBef>
                <a:spcPts val="0"/>
              </a:spcBef>
              <a:spcAft>
                <a:spcPts val="0"/>
              </a:spcAft>
              <a:buSzPts val="1800"/>
              <a:buChar char="●"/>
            </a:pPr>
            <a:r>
              <a:rPr lang="en" dirty="0" smtClean="0"/>
              <a:t>Structures/buildings needed for practical reasons</a:t>
            </a:r>
          </a:p>
          <a:p>
            <a:r>
              <a:rPr lang="en-US" dirty="0" smtClean="0"/>
              <a:t>Fancy structures and buildings – on water, under water, underground usual and unusual shape,  not needed </a:t>
            </a:r>
            <a:r>
              <a:rPr lang="en-US" dirty="0"/>
              <a:t>for practical </a:t>
            </a:r>
            <a:r>
              <a:rPr lang="en-US" dirty="0" smtClean="0"/>
              <a:t>reasons</a:t>
            </a:r>
            <a:endParaRPr dirty="0"/>
          </a:p>
          <a:p>
            <a:pPr marL="457200" lvl="0" indent="-342900" algn="l" rtl="0">
              <a:spcBef>
                <a:spcPts val="0"/>
              </a:spcBef>
              <a:spcAft>
                <a:spcPts val="0"/>
              </a:spcAft>
              <a:buSzPts val="1800"/>
              <a:buChar char="●"/>
            </a:pPr>
            <a:r>
              <a:rPr lang="en" dirty="0"/>
              <a:t>Space </a:t>
            </a:r>
            <a:r>
              <a:rPr lang="en" dirty="0" smtClean="0"/>
              <a:t>exploration systems </a:t>
            </a:r>
            <a:endParaRPr dirty="0"/>
          </a:p>
          <a:p>
            <a:pPr marL="457200" lvl="0" indent="-342900" algn="l" rtl="0">
              <a:spcBef>
                <a:spcPts val="0"/>
              </a:spcBef>
              <a:spcAft>
                <a:spcPts val="0"/>
              </a:spcAft>
              <a:buSzPts val="1800"/>
              <a:buChar char="●"/>
            </a:pPr>
            <a:r>
              <a:rPr lang="en" dirty="0"/>
              <a:t>Global </a:t>
            </a:r>
            <a:r>
              <a:rPr lang="en" dirty="0" smtClean="0"/>
              <a:t>warming procotions</a:t>
            </a:r>
            <a:endParaRPr dirty="0"/>
          </a:p>
          <a:p>
            <a:pPr marL="457200" lvl="0" indent="-342900" algn="l" rtl="0">
              <a:spcBef>
                <a:spcPts val="0"/>
              </a:spcBef>
              <a:spcAft>
                <a:spcPts val="0"/>
              </a:spcAft>
              <a:buSzPts val="1800"/>
              <a:buChar char="●"/>
            </a:pPr>
            <a:r>
              <a:rPr lang="en" dirty="0"/>
              <a:t>Ecosystems</a:t>
            </a:r>
            <a:endParaRPr dirty="0"/>
          </a:p>
          <a:p>
            <a:pPr marL="457200" lvl="0" indent="-342900" algn="l" rtl="0">
              <a:spcBef>
                <a:spcPts val="0"/>
              </a:spcBef>
              <a:spcAft>
                <a:spcPts val="0"/>
              </a:spcAft>
              <a:buSzPts val="1800"/>
              <a:buChar char="●"/>
            </a:pPr>
            <a:r>
              <a:rPr lang="en" dirty="0"/>
              <a:t>AI (Artificial </a:t>
            </a:r>
            <a:r>
              <a:rPr lang="en" dirty="0" smtClean="0"/>
              <a:t>Intelligence</a:t>
            </a:r>
            <a:r>
              <a:rPr lang="en" dirty="0" smtClean="0"/>
              <a:t>) systems</a:t>
            </a:r>
            <a:endParaRPr dirty="0"/>
          </a:p>
          <a:p>
            <a:pPr marL="457200" lvl="0" indent="-342900" algn="l" rtl="0">
              <a:spcBef>
                <a:spcPts val="0"/>
              </a:spcBef>
              <a:spcAft>
                <a:spcPts val="0"/>
              </a:spcAft>
              <a:buSzPts val="1800"/>
              <a:buChar char="●"/>
            </a:pPr>
            <a:r>
              <a:rPr lang="en" dirty="0"/>
              <a:t>Nuclear plants</a:t>
            </a:r>
            <a:endParaRPr dirty="0"/>
          </a:p>
          <a:p>
            <a:pPr marL="457200" lvl="0" indent="-342900" algn="l" rtl="0">
              <a:spcBef>
                <a:spcPts val="0"/>
              </a:spcBef>
              <a:spcAft>
                <a:spcPts val="0"/>
              </a:spcAft>
              <a:buSzPts val="1800"/>
              <a:buChar char="●"/>
            </a:pPr>
            <a:r>
              <a:rPr lang="en" dirty="0"/>
              <a:t>Sinking </a:t>
            </a:r>
            <a:r>
              <a:rPr lang="en" dirty="0"/>
              <a:t>c</a:t>
            </a:r>
            <a:r>
              <a:rPr lang="en" dirty="0" smtClean="0"/>
              <a:t>ities as a result of human actions (Examples: New York, Tokyo, Istambul, other)</a:t>
            </a:r>
            <a:endParaRPr dirty="0"/>
          </a:p>
          <a:p>
            <a:pPr marL="457200" lvl="0" indent="0" algn="l" rtl="0">
              <a:spcBef>
                <a:spcPts val="1600"/>
              </a:spcBef>
              <a:spcAft>
                <a:spcPts val="0"/>
              </a:spcAft>
              <a:buNone/>
            </a:pPr>
            <a:endParaRPr dirty="0"/>
          </a:p>
          <a:p>
            <a:pPr marL="457200" lvl="0" indent="0" algn="l" rtl="0">
              <a:spcBef>
                <a:spcPts val="1600"/>
              </a:spcBef>
              <a:spcAft>
                <a:spcPts val="1600"/>
              </a:spcAft>
              <a:buNone/>
            </a:pP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Precautions for Buildings </a:t>
            </a:r>
            <a:endParaRPr dirty="0"/>
          </a:p>
        </p:txBody>
      </p:sp>
      <p:sp>
        <p:nvSpPr>
          <p:cNvPr id="191" name="Google Shape;191;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Vertical transportation</a:t>
            </a:r>
            <a:endParaRPr dirty="0"/>
          </a:p>
          <a:p>
            <a:pPr marL="457200" lvl="0" indent="-342900" algn="l" rtl="0">
              <a:spcBef>
                <a:spcPts val="0"/>
              </a:spcBef>
              <a:spcAft>
                <a:spcPts val="0"/>
              </a:spcAft>
              <a:buSzPts val="1800"/>
              <a:buChar char="●"/>
            </a:pPr>
            <a:r>
              <a:rPr lang="en" dirty="0"/>
              <a:t>Efficient exit strategies</a:t>
            </a:r>
            <a:endParaRPr dirty="0"/>
          </a:p>
          <a:p>
            <a:pPr marL="457200" lvl="0" indent="-342900" algn="l" rtl="0">
              <a:spcBef>
                <a:spcPts val="0"/>
              </a:spcBef>
              <a:spcAft>
                <a:spcPts val="0"/>
              </a:spcAft>
              <a:buSzPts val="1800"/>
              <a:buChar char="●"/>
            </a:pPr>
            <a:r>
              <a:rPr lang="en" dirty="0"/>
              <a:t>Building sway</a:t>
            </a:r>
            <a:endParaRPr dirty="0"/>
          </a:p>
          <a:p>
            <a:pPr marL="457200" lvl="0" indent="-342900" algn="l" rtl="0">
              <a:spcBef>
                <a:spcPts val="0"/>
              </a:spcBef>
              <a:spcAft>
                <a:spcPts val="0"/>
              </a:spcAft>
              <a:buSzPts val="1800"/>
              <a:buChar char="●"/>
            </a:pPr>
            <a:r>
              <a:rPr lang="en" dirty="0"/>
              <a:t>Maintenance &amp; inspections</a:t>
            </a:r>
            <a:endParaRPr dirty="0"/>
          </a:p>
          <a:p>
            <a:pPr marL="457200" lvl="0" indent="-342900" algn="l" rtl="0">
              <a:spcBef>
                <a:spcPts val="0"/>
              </a:spcBef>
              <a:spcAft>
                <a:spcPts val="0"/>
              </a:spcAft>
              <a:buSzPts val="1800"/>
              <a:buChar char="●"/>
            </a:pPr>
            <a:r>
              <a:rPr lang="en" dirty="0"/>
              <a:t>Extreme precautions and emergencies</a:t>
            </a:r>
            <a:endParaRPr dirty="0"/>
          </a:p>
          <a:p>
            <a:pPr marL="457200" lvl="0" indent="-342900" algn="l" rtl="0">
              <a:spcBef>
                <a:spcPts val="0"/>
              </a:spcBef>
              <a:spcAft>
                <a:spcPts val="0"/>
              </a:spcAft>
              <a:buSzPts val="1800"/>
              <a:buChar char="●"/>
            </a:pPr>
            <a:r>
              <a:rPr lang="en" dirty="0"/>
              <a:t>Overall efficiency</a:t>
            </a:r>
            <a:endParaRPr dirty="0"/>
          </a:p>
          <a:p>
            <a:pPr marL="457200" lvl="0" indent="0" algn="l" rtl="0">
              <a:spcBef>
                <a:spcPts val="1600"/>
              </a:spcBef>
              <a:spcAft>
                <a:spcPts val="1600"/>
              </a:spcAft>
              <a:buNone/>
            </a:pPr>
            <a:endParaRPr dirty="0"/>
          </a:p>
        </p:txBody>
      </p:sp>
      <p:sp>
        <p:nvSpPr>
          <p:cNvPr id="192" name="Google Shape;192;p30"/>
          <p:cNvSpPr txBox="1"/>
          <p:nvPr/>
        </p:nvSpPr>
        <p:spPr>
          <a:xfrm>
            <a:off x="5631300" y="3393475"/>
            <a:ext cx="3201000" cy="1175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D9D9D9"/>
                </a:solidFill>
              </a:rPr>
              <a:t>Challenges for all include extreme situations and extreme exit </a:t>
            </a:r>
            <a:r>
              <a:rPr lang="en" dirty="0" smtClean="0">
                <a:solidFill>
                  <a:srgbClr val="D9D9D9"/>
                </a:solidFill>
              </a:rPr>
              <a:t>strategies of evacuation of people and animals </a:t>
            </a:r>
            <a:r>
              <a:rPr lang="en" dirty="0">
                <a:solidFill>
                  <a:srgbClr val="D9D9D9"/>
                </a:solidFill>
              </a:rPr>
              <a:t>from </a:t>
            </a:r>
            <a:r>
              <a:rPr lang="en" dirty="0" smtClean="0">
                <a:solidFill>
                  <a:srgbClr val="D9D9D9"/>
                </a:solidFill>
              </a:rPr>
              <a:t>tall </a:t>
            </a:r>
            <a:r>
              <a:rPr lang="en" dirty="0">
                <a:solidFill>
                  <a:srgbClr val="D9D9D9"/>
                </a:solidFill>
              </a:rPr>
              <a:t>buildings in case of </a:t>
            </a:r>
            <a:r>
              <a:rPr lang="en" dirty="0" smtClean="0">
                <a:solidFill>
                  <a:srgbClr val="D9D9D9"/>
                </a:solidFill>
              </a:rPr>
              <a:t> disasters and catastrophs. </a:t>
            </a:r>
            <a:endParaRPr dirty="0">
              <a:solidFill>
                <a:srgbClr val="D9D9D9"/>
              </a:solidFill>
            </a:endParaRPr>
          </a:p>
          <a:p>
            <a:pPr marL="0" lvl="0" indent="0" algn="l" rtl="0">
              <a:spcBef>
                <a:spcPts val="0"/>
              </a:spcBef>
              <a:spcAft>
                <a:spcPts val="0"/>
              </a:spcAft>
              <a:buNone/>
            </a:pPr>
            <a:endParaRPr dirty="0"/>
          </a:p>
        </p:txBody>
      </p:sp>
      <p:sp>
        <p:nvSpPr>
          <p:cNvPr id="195" name="Google Shape;195;p30"/>
          <p:cNvSpPr txBox="1"/>
          <p:nvPr/>
        </p:nvSpPr>
        <p:spPr>
          <a:xfrm>
            <a:off x="6079667" y="1537040"/>
            <a:ext cx="1297200" cy="341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u="sng" dirty="0">
                <a:solidFill>
                  <a:schemeClr val="accent1"/>
                </a:solidFill>
              </a:rPr>
              <a:t>www1.rmit.edu.au</a:t>
            </a:r>
            <a:endParaRPr sz="1000" u="sng" dirty="0">
              <a:solidFill>
                <a:schemeClr val="accent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005541781"/>
              </p:ext>
            </p:extLst>
          </p:nvPr>
        </p:nvGraphicFramePr>
        <p:xfrm>
          <a:off x="788893" y="3385444"/>
          <a:ext cx="3173507" cy="1034156"/>
        </p:xfrm>
        <a:graphic>
          <a:graphicData uri="http://schemas.openxmlformats.org/drawingml/2006/table">
            <a:tbl>
              <a:tblPr firstRow="1" bandRow="1">
                <a:tableStyleId>{15FAB39F-FC6E-485F-9581-56FF17FF639B}</a:tableStyleId>
              </a:tblPr>
              <a:tblGrid>
                <a:gridCol w="3173507"/>
              </a:tblGrid>
              <a:tr h="1034156">
                <a:tc>
                  <a:txBody>
                    <a:bodyPr/>
                    <a:lstStyle/>
                    <a:p>
                      <a:r>
                        <a:rPr lang="en-US" dirty="0" smtClean="0">
                          <a:solidFill>
                            <a:schemeClr val="tx1"/>
                          </a:solidFill>
                        </a:rPr>
                        <a:t>Straight Tall Buildings and Structures </a:t>
                      </a:r>
                    </a:p>
                    <a:p>
                      <a:endParaRPr lang="en-US" dirty="0" smtClean="0">
                        <a:solidFill>
                          <a:schemeClr val="tx1"/>
                        </a:solidFill>
                      </a:endParaRPr>
                    </a:p>
                    <a:p>
                      <a:endParaRPr lang="en-US" dirty="0">
                        <a:solidFill>
                          <a:schemeClr val="tx1"/>
                        </a:solidFill>
                      </a:endParaRPr>
                    </a:p>
                  </a:txBody>
                  <a:tcPr/>
                </a:tc>
              </a:tr>
            </a:tbl>
          </a:graphicData>
        </a:graphic>
      </p:graphicFrame>
      <p:sp>
        <p:nvSpPr>
          <p:cNvPr id="3" name="Rectangle 2"/>
          <p:cNvSpPr/>
          <p:nvPr/>
        </p:nvSpPr>
        <p:spPr>
          <a:xfrm>
            <a:off x="5631300" y="1215698"/>
            <a:ext cx="2414444" cy="307777"/>
          </a:xfrm>
          <a:prstGeom prst="rect">
            <a:avLst/>
          </a:prstGeom>
        </p:spPr>
        <p:txBody>
          <a:bodyPr wrap="none">
            <a:spAutoFit/>
          </a:bodyPr>
          <a:lstStyle/>
          <a:p>
            <a:r>
              <a:rPr lang="en-US" dirty="0" smtClean="0">
                <a:solidFill>
                  <a:schemeClr val="tx1"/>
                </a:solidFill>
              </a:rPr>
              <a:t>Buildings of Strange shapes</a:t>
            </a:r>
            <a:endParaRPr lang="en-US" dirty="0">
              <a:solidFill>
                <a:schemeClr val="tx1"/>
              </a:solidFill>
            </a:endParaRPr>
          </a:p>
        </p:txBody>
      </p:sp>
      <p:sp>
        <p:nvSpPr>
          <p:cNvPr id="10" name="Google Shape;195;p30"/>
          <p:cNvSpPr txBox="1"/>
          <p:nvPr/>
        </p:nvSpPr>
        <p:spPr>
          <a:xfrm>
            <a:off x="1727046" y="3902522"/>
            <a:ext cx="1297200" cy="341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u="sng" dirty="0">
                <a:solidFill>
                  <a:schemeClr val="accent1"/>
                </a:solidFill>
              </a:rPr>
              <a:t>www1.rmit.edu.au</a:t>
            </a:r>
            <a:endParaRPr sz="1000" u="sng" dirty="0">
              <a:solidFill>
                <a:schemeClr val="accent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063679572"/>
              </p:ext>
            </p:extLst>
          </p:nvPr>
        </p:nvGraphicFramePr>
        <p:xfrm>
          <a:off x="5504691" y="856246"/>
          <a:ext cx="2977881" cy="1334457"/>
        </p:xfrm>
        <a:graphic>
          <a:graphicData uri="http://schemas.openxmlformats.org/drawingml/2006/table">
            <a:tbl>
              <a:tblPr firstRow="1" bandRow="1">
                <a:tableStyleId>{15FAB39F-FC6E-485F-9581-56FF17FF639B}</a:tableStyleId>
              </a:tblPr>
              <a:tblGrid>
                <a:gridCol w="2977881"/>
              </a:tblGrid>
              <a:tr h="1334457">
                <a:tc>
                  <a:txBody>
                    <a:bodyPr/>
                    <a:lstStyle/>
                    <a:p>
                      <a:endParaRPr lang="en-US"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graphicFrame>
        <p:nvGraphicFramePr>
          <p:cNvPr id="200" name="Google Shape;200;p31"/>
          <p:cNvGraphicFramePr/>
          <p:nvPr/>
        </p:nvGraphicFramePr>
        <p:xfrm>
          <a:off x="60625" y="-44787"/>
          <a:ext cx="9022750" cy="5341225"/>
        </p:xfrm>
        <a:graphic>
          <a:graphicData uri="http://schemas.openxmlformats.org/drawingml/2006/table">
            <a:tbl>
              <a:tblPr>
                <a:noFill/>
                <a:tableStyleId>{15FAB39F-FC6E-485F-9581-56FF17FF639B}</a:tableStyleId>
              </a:tblPr>
              <a:tblGrid>
                <a:gridCol w="1427275"/>
                <a:gridCol w="1628475"/>
                <a:gridCol w="2357900"/>
                <a:gridCol w="1804550"/>
                <a:gridCol w="1804550"/>
              </a:tblGrid>
              <a:tr h="817500">
                <a:tc>
                  <a:txBody>
                    <a:bodyPr/>
                    <a:lstStyle/>
                    <a:p>
                      <a:pPr marL="0" lvl="0" indent="0" algn="ctr" rtl="0">
                        <a:spcBef>
                          <a:spcPts val="0"/>
                        </a:spcBef>
                        <a:spcAft>
                          <a:spcPts val="0"/>
                        </a:spcAft>
                        <a:buNone/>
                      </a:pPr>
                      <a:r>
                        <a:rPr lang="en" dirty="0">
                          <a:solidFill>
                            <a:srgbClr val="FFFFFF"/>
                          </a:solidFill>
                        </a:rPr>
                        <a:t>Date of Construction</a:t>
                      </a:r>
                      <a:endParaRPr dirty="0">
                        <a:solidFill>
                          <a:srgbClr val="FFFFFF"/>
                        </a:solidFill>
                      </a:endParaRPr>
                    </a:p>
                  </a:txBody>
                  <a:tcPr marL="91425" marR="91425" marT="91425" marB="91425"/>
                </a:tc>
                <a:tc>
                  <a:txBody>
                    <a:bodyPr/>
                    <a:lstStyle/>
                    <a:p>
                      <a:pPr marL="0" lvl="0" indent="0" algn="ctr" rtl="0">
                        <a:spcBef>
                          <a:spcPts val="0"/>
                        </a:spcBef>
                        <a:spcAft>
                          <a:spcPts val="0"/>
                        </a:spcAft>
                        <a:buNone/>
                      </a:pPr>
                      <a:r>
                        <a:rPr lang="en">
                          <a:solidFill>
                            <a:srgbClr val="FFFFFF"/>
                          </a:solidFill>
                        </a:rPr>
                        <a:t>Building Name, Height, Location, Cost</a:t>
                      </a:r>
                      <a:endParaRPr dirty="0">
                        <a:solidFill>
                          <a:srgbClr val="FFFFFF"/>
                        </a:solidFill>
                      </a:endParaRPr>
                    </a:p>
                  </a:txBody>
                  <a:tcPr marL="91425" marR="91425" marT="91425" marB="91425"/>
                </a:tc>
                <a:tc>
                  <a:txBody>
                    <a:bodyPr/>
                    <a:lstStyle/>
                    <a:p>
                      <a:pPr marL="0" lvl="0" indent="0" algn="ctr" rtl="0">
                        <a:spcBef>
                          <a:spcPts val="0"/>
                        </a:spcBef>
                        <a:spcAft>
                          <a:spcPts val="0"/>
                        </a:spcAft>
                        <a:buNone/>
                      </a:pPr>
                      <a:r>
                        <a:rPr lang="en">
                          <a:solidFill>
                            <a:srgbClr val="FFFFFF"/>
                          </a:solidFill>
                        </a:rPr>
                        <a:t>Reason for Building</a:t>
                      </a:r>
                      <a:endParaRPr dirty="0">
                        <a:solidFill>
                          <a:srgbClr val="FFFFFF"/>
                        </a:solidFill>
                      </a:endParaRPr>
                    </a:p>
                  </a:txBody>
                  <a:tcPr marL="91425" marR="91425" marT="91425" marB="91425"/>
                </a:tc>
                <a:tc>
                  <a:txBody>
                    <a:bodyPr/>
                    <a:lstStyle/>
                    <a:p>
                      <a:pPr marL="0" lvl="0" indent="0" algn="ctr" rtl="0">
                        <a:spcBef>
                          <a:spcPts val="0"/>
                        </a:spcBef>
                        <a:spcAft>
                          <a:spcPts val="0"/>
                        </a:spcAft>
                        <a:buNone/>
                      </a:pPr>
                      <a:r>
                        <a:rPr lang="en">
                          <a:solidFill>
                            <a:srgbClr val="FFFFFF"/>
                          </a:solidFill>
                        </a:rPr>
                        <a:t>Challenges </a:t>
                      </a:r>
                      <a:endParaRPr dirty="0">
                        <a:solidFill>
                          <a:srgbClr val="FFFFFF"/>
                        </a:solidFill>
                      </a:endParaRPr>
                    </a:p>
                    <a:p>
                      <a:pPr marL="0" lvl="0" indent="0" algn="ctr" rtl="0">
                        <a:spcBef>
                          <a:spcPts val="0"/>
                        </a:spcBef>
                        <a:spcAft>
                          <a:spcPts val="0"/>
                        </a:spcAft>
                        <a:buNone/>
                      </a:pPr>
                      <a:r>
                        <a:rPr lang="en">
                          <a:solidFill>
                            <a:srgbClr val="FFFFFF"/>
                          </a:solidFill>
                        </a:rPr>
                        <a:t>of Tall Buildings </a:t>
                      </a:r>
                      <a:endParaRPr dirty="0">
                        <a:solidFill>
                          <a:srgbClr val="FFFFFF"/>
                        </a:solidFill>
                      </a:endParaRPr>
                    </a:p>
                  </a:txBody>
                  <a:tcPr marL="91425" marR="91425" marT="91425" marB="91425"/>
                </a:tc>
                <a:tc>
                  <a:txBody>
                    <a:bodyPr/>
                    <a:lstStyle/>
                    <a:p>
                      <a:pPr marL="0" lvl="0" indent="0" algn="ctr" rtl="0">
                        <a:spcBef>
                          <a:spcPts val="0"/>
                        </a:spcBef>
                        <a:spcAft>
                          <a:spcPts val="0"/>
                        </a:spcAft>
                        <a:buNone/>
                      </a:pPr>
                      <a:r>
                        <a:rPr lang="en">
                          <a:solidFill>
                            <a:srgbClr val="FFFFFF"/>
                          </a:solidFill>
                        </a:rPr>
                        <a:t>Design Features</a:t>
                      </a:r>
                      <a:endParaRPr dirty="0">
                        <a:solidFill>
                          <a:srgbClr val="FFFFFF"/>
                        </a:solidFill>
                      </a:endParaRPr>
                    </a:p>
                  </a:txBody>
                  <a:tcPr marL="91425" marR="91425" marT="91425" marB="91425"/>
                </a:tc>
              </a:tr>
              <a:tr h="951825">
                <a:tc>
                  <a:txBody>
                    <a:bodyPr/>
                    <a:lstStyle/>
                    <a:p>
                      <a:pPr marL="0" lvl="0" indent="0" algn="l" rtl="0">
                        <a:spcBef>
                          <a:spcPts val="0"/>
                        </a:spcBef>
                        <a:spcAft>
                          <a:spcPts val="0"/>
                        </a:spcAft>
                        <a:buNone/>
                      </a:pPr>
                      <a:r>
                        <a:rPr lang="en" sz="800">
                          <a:solidFill>
                            <a:srgbClr val="F3F3F3"/>
                          </a:solidFill>
                        </a:rPr>
                        <a:t>Completed 1885</a:t>
                      </a:r>
                      <a:endParaRPr sz="800" dirty="0">
                        <a:solidFill>
                          <a:srgbClr val="F3F3F3"/>
                        </a:solidFill>
                      </a:endParaRPr>
                    </a:p>
                    <a:p>
                      <a:pPr marL="0" lvl="0" indent="0" algn="l" rtl="0">
                        <a:spcBef>
                          <a:spcPts val="0"/>
                        </a:spcBef>
                        <a:spcAft>
                          <a:spcPts val="0"/>
                        </a:spcAft>
                        <a:buNone/>
                      </a:pPr>
                      <a:r>
                        <a:rPr lang="en" sz="800">
                          <a:solidFill>
                            <a:srgbClr val="F3F3F3"/>
                          </a:solidFill>
                        </a:rPr>
                        <a:t>Demolished 1931</a:t>
                      </a:r>
                      <a:endParaRPr sz="800" dirty="0">
                        <a:solidFill>
                          <a:srgbClr val="F3F3F3"/>
                        </a:solidFill>
                      </a:endParaRPr>
                    </a:p>
                  </a:txBody>
                  <a:tcPr marL="91425" marR="91425" marT="91425" marB="91425"/>
                </a:tc>
                <a:tc>
                  <a:txBody>
                    <a:bodyPr/>
                    <a:lstStyle/>
                    <a:p>
                      <a:pPr marL="0" lvl="0" indent="0" algn="l" rtl="0">
                        <a:spcBef>
                          <a:spcPts val="0"/>
                        </a:spcBef>
                        <a:spcAft>
                          <a:spcPts val="0"/>
                        </a:spcAft>
                        <a:buNone/>
                      </a:pPr>
                      <a:r>
                        <a:rPr lang="en" sz="1000">
                          <a:solidFill>
                            <a:srgbClr val="F3F3F3"/>
                          </a:solidFill>
                        </a:rPr>
                        <a:t>The Home Insurance Building</a:t>
                      </a:r>
                      <a:endParaRPr sz="1000" dirty="0">
                        <a:solidFill>
                          <a:srgbClr val="F3F3F3"/>
                        </a:solidFill>
                      </a:endParaRPr>
                    </a:p>
                    <a:p>
                      <a:pPr marL="0" lvl="0" indent="0" algn="l" rtl="0">
                        <a:spcBef>
                          <a:spcPts val="0"/>
                        </a:spcBef>
                        <a:spcAft>
                          <a:spcPts val="0"/>
                        </a:spcAft>
                        <a:buNone/>
                      </a:pPr>
                      <a:r>
                        <a:rPr lang="en" sz="800">
                          <a:solidFill>
                            <a:srgbClr val="F3F3F3"/>
                          </a:solidFill>
                        </a:rPr>
                        <a:t>180 feet</a:t>
                      </a:r>
                      <a:endParaRPr sz="800" dirty="0">
                        <a:solidFill>
                          <a:srgbClr val="F3F3F3"/>
                        </a:solidFill>
                      </a:endParaRPr>
                    </a:p>
                    <a:p>
                      <a:pPr marL="0" lvl="0" indent="0" algn="l" rtl="0">
                        <a:spcBef>
                          <a:spcPts val="0"/>
                        </a:spcBef>
                        <a:spcAft>
                          <a:spcPts val="0"/>
                        </a:spcAft>
                        <a:buNone/>
                      </a:pPr>
                      <a:r>
                        <a:rPr lang="en" sz="800">
                          <a:solidFill>
                            <a:srgbClr val="F3F3F3"/>
                          </a:solidFill>
                        </a:rPr>
                        <a:t>Chicago</a:t>
                      </a:r>
                      <a:endParaRPr sz="800" dirty="0">
                        <a:solidFill>
                          <a:srgbClr val="F3F3F3"/>
                        </a:solidFill>
                      </a:endParaRPr>
                    </a:p>
                    <a:p>
                      <a:pPr marL="0" lvl="0" indent="0" algn="l" rtl="0">
                        <a:spcBef>
                          <a:spcPts val="0"/>
                        </a:spcBef>
                        <a:spcAft>
                          <a:spcPts val="0"/>
                        </a:spcAft>
                        <a:buNone/>
                      </a:pPr>
                      <a:r>
                        <a:rPr lang="en" sz="800">
                          <a:solidFill>
                            <a:srgbClr val="F3F3F3"/>
                          </a:solidFill>
                        </a:rPr>
                        <a:t>$300,000</a:t>
                      </a:r>
                      <a:endParaRPr sz="800" dirty="0">
                        <a:solidFill>
                          <a:srgbClr val="F3F3F3"/>
                        </a:solidFill>
                      </a:endParaRPr>
                    </a:p>
                  </a:txBody>
                  <a:tcPr marL="91425" marR="91425" marT="91425" marB="91425"/>
                </a:tc>
                <a:tc>
                  <a:txBody>
                    <a:bodyPr/>
                    <a:lstStyle/>
                    <a:p>
                      <a:pPr marL="0" lvl="0" indent="0" algn="l" rtl="0">
                        <a:spcBef>
                          <a:spcPts val="0"/>
                        </a:spcBef>
                        <a:spcAft>
                          <a:spcPts val="0"/>
                        </a:spcAft>
                        <a:buNone/>
                      </a:pPr>
                      <a:r>
                        <a:rPr lang="en" sz="800">
                          <a:solidFill>
                            <a:srgbClr val="F3F3F3"/>
                          </a:solidFill>
                        </a:rPr>
                        <a:t>-After the Great Chicago Fire of 1871 was new construction to revitalize city’s economy</a:t>
                      </a:r>
                      <a:endParaRPr sz="800" dirty="0">
                        <a:solidFill>
                          <a:srgbClr val="F3F3F3"/>
                        </a:solidFill>
                      </a:endParaRPr>
                    </a:p>
                    <a:p>
                      <a:pPr marL="0" lvl="0" indent="0" algn="l" rtl="0">
                        <a:spcBef>
                          <a:spcPts val="0"/>
                        </a:spcBef>
                        <a:spcAft>
                          <a:spcPts val="0"/>
                        </a:spcAft>
                        <a:buNone/>
                      </a:pPr>
                      <a:r>
                        <a:rPr lang="en" sz="800">
                          <a:solidFill>
                            <a:srgbClr val="F3F3F3"/>
                          </a:solidFill>
                        </a:rPr>
                        <a:t>- First skyscraper</a:t>
                      </a:r>
                      <a:endParaRPr sz="800" dirty="0">
                        <a:solidFill>
                          <a:srgbClr val="F3F3F3"/>
                        </a:solidFill>
                      </a:endParaRPr>
                    </a:p>
                    <a:p>
                      <a:pPr marL="0" lvl="0" indent="0" algn="l" rtl="0">
                        <a:spcBef>
                          <a:spcPts val="0"/>
                        </a:spcBef>
                        <a:spcAft>
                          <a:spcPts val="0"/>
                        </a:spcAft>
                        <a:buNone/>
                      </a:pPr>
                      <a:endParaRPr sz="800" dirty="0">
                        <a:solidFill>
                          <a:srgbClr val="F3F3F3"/>
                        </a:solidFill>
                      </a:endParaRPr>
                    </a:p>
                  </a:txBody>
                  <a:tcPr marL="91425" marR="91425" marT="91425" marB="91425"/>
                </a:tc>
                <a:tc>
                  <a:txBody>
                    <a:bodyPr/>
                    <a:lstStyle/>
                    <a:p>
                      <a:pPr marL="0" lvl="0" indent="0" algn="l" rtl="0">
                        <a:spcBef>
                          <a:spcPts val="0"/>
                        </a:spcBef>
                        <a:spcAft>
                          <a:spcPts val="0"/>
                        </a:spcAft>
                        <a:buNone/>
                      </a:pPr>
                      <a:r>
                        <a:rPr lang="en" sz="800">
                          <a:solidFill>
                            <a:srgbClr val="F3F3F3"/>
                          </a:solidFill>
                        </a:rPr>
                        <a:t>- Obtaining height</a:t>
                      </a:r>
                      <a:endParaRPr sz="800" dirty="0">
                        <a:solidFill>
                          <a:srgbClr val="F3F3F3"/>
                        </a:solidFill>
                      </a:endParaRPr>
                    </a:p>
                    <a:p>
                      <a:pPr marL="0" lvl="0" indent="0" algn="l" rtl="0">
                        <a:spcBef>
                          <a:spcPts val="0"/>
                        </a:spcBef>
                        <a:spcAft>
                          <a:spcPts val="0"/>
                        </a:spcAft>
                        <a:buNone/>
                      </a:pPr>
                      <a:r>
                        <a:rPr lang="en" sz="800">
                          <a:solidFill>
                            <a:srgbClr val="F3F3F3"/>
                          </a:solidFill>
                        </a:rPr>
                        <a:t>-Fireproof</a:t>
                      </a:r>
                      <a:endParaRPr sz="800" dirty="0">
                        <a:solidFill>
                          <a:srgbClr val="F3F3F3"/>
                        </a:solidFill>
                      </a:endParaRPr>
                    </a:p>
                    <a:p>
                      <a:pPr marL="0" lvl="0" indent="0" algn="l" rtl="0">
                        <a:spcBef>
                          <a:spcPts val="0"/>
                        </a:spcBef>
                        <a:spcAft>
                          <a:spcPts val="0"/>
                        </a:spcAft>
                        <a:buNone/>
                      </a:pPr>
                      <a:r>
                        <a:rPr lang="en" sz="800">
                          <a:solidFill>
                            <a:srgbClr val="F3F3F3"/>
                          </a:solidFill>
                        </a:rPr>
                        <a:t>-Support weight</a:t>
                      </a:r>
                      <a:endParaRPr sz="800" dirty="0">
                        <a:solidFill>
                          <a:srgbClr val="F3F3F3"/>
                        </a:solidFill>
                      </a:endParaRPr>
                    </a:p>
                    <a:p>
                      <a:pPr marL="0" lvl="0" indent="0" algn="l" rtl="0">
                        <a:spcBef>
                          <a:spcPts val="0"/>
                        </a:spcBef>
                        <a:spcAft>
                          <a:spcPts val="0"/>
                        </a:spcAft>
                        <a:buNone/>
                      </a:pPr>
                      <a:r>
                        <a:rPr lang="en" sz="800">
                          <a:solidFill>
                            <a:srgbClr val="F3F3F3"/>
                          </a:solidFill>
                        </a:rPr>
                        <a:t>-Exit strategy</a:t>
                      </a:r>
                      <a:endParaRPr sz="800" dirty="0">
                        <a:solidFill>
                          <a:srgbClr val="F3F3F3"/>
                        </a:solidFill>
                      </a:endParaRPr>
                    </a:p>
                  </a:txBody>
                  <a:tcPr marL="91425" marR="91425" marT="91425" marB="91425"/>
                </a:tc>
                <a:tc>
                  <a:txBody>
                    <a:bodyPr/>
                    <a:lstStyle/>
                    <a:p>
                      <a:pPr marL="0" lvl="0" indent="0" algn="l" rtl="0">
                        <a:spcBef>
                          <a:spcPts val="0"/>
                        </a:spcBef>
                        <a:spcAft>
                          <a:spcPts val="0"/>
                        </a:spcAft>
                        <a:buNone/>
                      </a:pPr>
                      <a:r>
                        <a:rPr lang="en" sz="800">
                          <a:solidFill>
                            <a:srgbClr val="F3F3F3"/>
                          </a:solidFill>
                        </a:rPr>
                        <a:t>-Used steel frame which was uncommon as they used wood before this</a:t>
                      </a:r>
                      <a:endParaRPr sz="800" dirty="0">
                        <a:solidFill>
                          <a:srgbClr val="F3F3F3"/>
                        </a:solidFill>
                      </a:endParaRPr>
                    </a:p>
                    <a:p>
                      <a:pPr marL="0" lvl="0" indent="0" algn="l" rtl="0">
                        <a:spcBef>
                          <a:spcPts val="0"/>
                        </a:spcBef>
                        <a:spcAft>
                          <a:spcPts val="0"/>
                        </a:spcAft>
                        <a:buNone/>
                      </a:pPr>
                      <a:endParaRPr sz="800" dirty="0">
                        <a:solidFill>
                          <a:srgbClr val="F3F3F3"/>
                        </a:solidFill>
                      </a:endParaRPr>
                    </a:p>
                  </a:txBody>
                  <a:tcPr marL="91425" marR="91425" marT="91425" marB="91425"/>
                </a:tc>
              </a:tr>
              <a:tr h="855875">
                <a:tc>
                  <a:txBody>
                    <a:bodyPr/>
                    <a:lstStyle/>
                    <a:p>
                      <a:pPr marL="0" lvl="0" indent="0" algn="l" rtl="0">
                        <a:spcBef>
                          <a:spcPts val="0"/>
                        </a:spcBef>
                        <a:spcAft>
                          <a:spcPts val="0"/>
                        </a:spcAft>
                        <a:buNone/>
                      </a:pPr>
                      <a:r>
                        <a:rPr lang="en" sz="800">
                          <a:solidFill>
                            <a:srgbClr val="EFEFEF"/>
                          </a:solidFill>
                        </a:rPr>
                        <a:t>April 27th, 2006 - November 3rd, 2014</a:t>
                      </a: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1000">
                          <a:solidFill>
                            <a:srgbClr val="EFEFEF"/>
                          </a:solidFill>
                        </a:rPr>
                        <a:t>One World Trade Center</a:t>
                      </a:r>
                      <a:endParaRPr sz="1000" dirty="0">
                        <a:solidFill>
                          <a:srgbClr val="EFEFEF"/>
                        </a:solidFill>
                      </a:endParaRPr>
                    </a:p>
                    <a:p>
                      <a:pPr marL="0" lvl="0" indent="0" algn="l" rtl="0">
                        <a:spcBef>
                          <a:spcPts val="0"/>
                        </a:spcBef>
                        <a:spcAft>
                          <a:spcPts val="0"/>
                        </a:spcAft>
                        <a:buNone/>
                      </a:pPr>
                      <a:r>
                        <a:rPr lang="en" sz="800">
                          <a:solidFill>
                            <a:srgbClr val="EFEFEF"/>
                          </a:solidFill>
                        </a:rPr>
                        <a:t>1,792 feet</a:t>
                      </a:r>
                      <a:endParaRPr sz="800" dirty="0">
                        <a:solidFill>
                          <a:srgbClr val="EFEFEF"/>
                        </a:solidFill>
                      </a:endParaRPr>
                    </a:p>
                    <a:p>
                      <a:pPr marL="0" lvl="0" indent="0" algn="l" rtl="0">
                        <a:spcBef>
                          <a:spcPts val="0"/>
                        </a:spcBef>
                        <a:spcAft>
                          <a:spcPts val="0"/>
                        </a:spcAft>
                        <a:buNone/>
                      </a:pPr>
                      <a:r>
                        <a:rPr lang="en" sz="800">
                          <a:solidFill>
                            <a:srgbClr val="EFEFEF"/>
                          </a:solidFill>
                        </a:rPr>
                        <a:t>New York City</a:t>
                      </a:r>
                      <a:endParaRPr sz="800" dirty="0">
                        <a:solidFill>
                          <a:srgbClr val="EFEFEF"/>
                        </a:solidFill>
                      </a:endParaRPr>
                    </a:p>
                    <a:p>
                      <a:pPr marL="0" lvl="0" indent="0" algn="l" rtl="0">
                        <a:spcBef>
                          <a:spcPts val="0"/>
                        </a:spcBef>
                        <a:spcAft>
                          <a:spcPts val="0"/>
                        </a:spcAft>
                        <a:buNone/>
                      </a:pPr>
                      <a:r>
                        <a:rPr lang="en" sz="800">
                          <a:solidFill>
                            <a:srgbClr val="EFEFEF"/>
                          </a:solidFill>
                        </a:rPr>
                        <a:t>$3.9 billion</a:t>
                      </a:r>
                      <a:endParaRPr sz="800" dirty="0">
                        <a:solidFill>
                          <a:srgbClr val="EFEFEF"/>
                        </a:solidFill>
                      </a:endParaRPr>
                    </a:p>
                    <a:p>
                      <a:pPr marL="0" lvl="0" indent="0" algn="l" rtl="0">
                        <a:spcBef>
                          <a:spcPts val="0"/>
                        </a:spcBef>
                        <a:spcAft>
                          <a:spcPts val="0"/>
                        </a:spcAft>
                        <a:buNone/>
                      </a:pP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800">
                          <a:solidFill>
                            <a:srgbClr val="EFEFEF"/>
                          </a:solidFill>
                        </a:rPr>
                        <a:t>- Tallest in North America since 2013</a:t>
                      </a:r>
                      <a:endParaRPr sz="800" dirty="0">
                        <a:solidFill>
                          <a:srgbClr val="EFEFEF"/>
                        </a:solidFill>
                      </a:endParaRPr>
                    </a:p>
                    <a:p>
                      <a:pPr marL="0" lvl="0" indent="0" algn="l" rtl="0">
                        <a:spcBef>
                          <a:spcPts val="0"/>
                        </a:spcBef>
                        <a:spcAft>
                          <a:spcPts val="0"/>
                        </a:spcAft>
                        <a:buNone/>
                      </a:pPr>
                      <a:r>
                        <a:rPr lang="en" sz="800">
                          <a:solidFill>
                            <a:srgbClr val="EFEFEF"/>
                          </a:solidFill>
                        </a:rPr>
                        <a:t>- New World Trade Center</a:t>
                      </a:r>
                      <a:endParaRPr sz="800" dirty="0">
                        <a:solidFill>
                          <a:srgbClr val="EFEFEF"/>
                        </a:solidFill>
                      </a:endParaRPr>
                    </a:p>
                    <a:p>
                      <a:pPr marL="0" lvl="0" indent="0" algn="l" rtl="0">
                        <a:spcBef>
                          <a:spcPts val="0"/>
                        </a:spcBef>
                        <a:spcAft>
                          <a:spcPts val="0"/>
                        </a:spcAft>
                        <a:buNone/>
                      </a:pPr>
                      <a:r>
                        <a:rPr lang="en" sz="800">
                          <a:solidFill>
                            <a:srgbClr val="EFEFEF"/>
                          </a:solidFill>
                        </a:rPr>
                        <a:t>- Icon of NYC → tourism</a:t>
                      </a:r>
                      <a:endParaRPr sz="800" dirty="0">
                        <a:solidFill>
                          <a:srgbClr val="EFEFEF"/>
                        </a:solidFill>
                      </a:endParaRPr>
                    </a:p>
                    <a:p>
                      <a:pPr marL="0" lvl="0" indent="0" algn="l" rtl="0">
                        <a:spcBef>
                          <a:spcPts val="0"/>
                        </a:spcBef>
                        <a:spcAft>
                          <a:spcPts val="0"/>
                        </a:spcAft>
                        <a:buNone/>
                      </a:pPr>
                      <a:r>
                        <a:rPr lang="en" sz="800">
                          <a:solidFill>
                            <a:srgbClr val="EFEFEF"/>
                          </a:solidFill>
                        </a:rPr>
                        <a:t>- Memorialize and rebuild the original World Trade Center complex</a:t>
                      </a:r>
                      <a:endParaRPr sz="800" dirty="0">
                        <a:solidFill>
                          <a:srgbClr val="EFEFEF"/>
                        </a:solidFill>
                      </a:endParaRPr>
                    </a:p>
                    <a:p>
                      <a:pPr marL="0" lvl="0" indent="0" algn="l" rtl="0">
                        <a:spcBef>
                          <a:spcPts val="0"/>
                        </a:spcBef>
                        <a:spcAft>
                          <a:spcPts val="0"/>
                        </a:spcAft>
                        <a:buNone/>
                      </a:pP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800">
                          <a:solidFill>
                            <a:srgbClr val="EFEFEF"/>
                          </a:solidFill>
                        </a:rPr>
                        <a:t>-  Height </a:t>
                      </a:r>
                      <a:endParaRPr sz="800" dirty="0">
                        <a:solidFill>
                          <a:srgbClr val="EFEFEF"/>
                        </a:solidFill>
                      </a:endParaRPr>
                    </a:p>
                    <a:p>
                      <a:pPr marL="0" lvl="0" indent="0" algn="l" rtl="0">
                        <a:spcBef>
                          <a:spcPts val="0"/>
                        </a:spcBef>
                        <a:spcAft>
                          <a:spcPts val="0"/>
                        </a:spcAft>
                        <a:buNone/>
                      </a:pPr>
                      <a:r>
                        <a:rPr lang="en" sz="800">
                          <a:solidFill>
                            <a:srgbClr val="EFEFEF"/>
                          </a:solidFill>
                        </a:rPr>
                        <a:t>- Safety of workers at a height</a:t>
                      </a:r>
                      <a:endParaRPr sz="800" dirty="0">
                        <a:solidFill>
                          <a:srgbClr val="EFEFEF"/>
                        </a:solidFill>
                      </a:endParaRPr>
                    </a:p>
                    <a:p>
                      <a:pPr marL="0" lvl="0" indent="0" algn="l" rtl="0">
                        <a:spcBef>
                          <a:spcPts val="0"/>
                        </a:spcBef>
                        <a:spcAft>
                          <a:spcPts val="0"/>
                        </a:spcAft>
                        <a:buNone/>
                      </a:pPr>
                      <a:r>
                        <a:rPr lang="en" sz="800">
                          <a:solidFill>
                            <a:srgbClr val="EFEFEF"/>
                          </a:solidFill>
                        </a:rPr>
                        <a:t>- Loading docks</a:t>
                      </a:r>
                      <a:endParaRPr sz="800" dirty="0">
                        <a:solidFill>
                          <a:srgbClr val="EFEFEF"/>
                        </a:solidFill>
                      </a:endParaRPr>
                    </a:p>
                    <a:p>
                      <a:pPr marL="0" lvl="0" indent="0" algn="l" rtl="0">
                        <a:spcBef>
                          <a:spcPts val="0"/>
                        </a:spcBef>
                        <a:spcAft>
                          <a:spcPts val="0"/>
                        </a:spcAft>
                        <a:buNone/>
                      </a:pPr>
                      <a:r>
                        <a:rPr lang="en" sz="800">
                          <a:solidFill>
                            <a:srgbClr val="EFEFEF"/>
                          </a:solidFill>
                        </a:rPr>
                        <a:t>- Safety against terror acts</a:t>
                      </a:r>
                      <a:endParaRPr sz="800" dirty="0">
                        <a:solidFill>
                          <a:srgbClr val="EFEFEF"/>
                        </a:solidFill>
                      </a:endParaRPr>
                    </a:p>
                    <a:p>
                      <a:pPr marL="0" lvl="0" indent="0" algn="l" rtl="0">
                        <a:spcBef>
                          <a:spcPts val="0"/>
                        </a:spcBef>
                        <a:spcAft>
                          <a:spcPts val="0"/>
                        </a:spcAft>
                        <a:buNone/>
                      </a:pP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800">
                          <a:solidFill>
                            <a:srgbClr val="EFEFEF"/>
                          </a:solidFill>
                        </a:rPr>
                        <a:t>- Windowless concrete base to protect from ground-level attacks</a:t>
                      </a:r>
                      <a:endParaRPr sz="800" dirty="0">
                        <a:solidFill>
                          <a:srgbClr val="EFEFEF"/>
                        </a:solidFill>
                      </a:endParaRPr>
                    </a:p>
                    <a:p>
                      <a:pPr marL="0" lvl="0" indent="0" algn="l" rtl="0">
                        <a:spcBef>
                          <a:spcPts val="0"/>
                        </a:spcBef>
                        <a:spcAft>
                          <a:spcPts val="0"/>
                        </a:spcAft>
                        <a:buNone/>
                      </a:pPr>
                      <a:r>
                        <a:rPr lang="en" sz="800">
                          <a:solidFill>
                            <a:srgbClr val="EFEFEF"/>
                          </a:solidFill>
                        </a:rPr>
                        <a:t>- Rainwater collection for cooling system</a:t>
                      </a:r>
                      <a:endParaRPr sz="800" dirty="0">
                        <a:solidFill>
                          <a:srgbClr val="EFEFEF"/>
                        </a:solidFill>
                      </a:endParaRPr>
                    </a:p>
                    <a:p>
                      <a:pPr marL="0" lvl="0" indent="0" algn="l" rtl="0">
                        <a:spcBef>
                          <a:spcPts val="0"/>
                        </a:spcBef>
                        <a:spcAft>
                          <a:spcPts val="0"/>
                        </a:spcAft>
                        <a:buNone/>
                      </a:pPr>
                      <a:r>
                        <a:rPr lang="en" sz="800">
                          <a:solidFill>
                            <a:srgbClr val="EFEFEF"/>
                          </a:solidFill>
                        </a:rPr>
                        <a:t>- Three foot reinforced concrete walls in stairwells, elevators, risers.</a:t>
                      </a:r>
                      <a:endParaRPr sz="800" dirty="0">
                        <a:solidFill>
                          <a:srgbClr val="EFEFEF"/>
                        </a:solidFill>
                      </a:endParaRPr>
                    </a:p>
                  </a:txBody>
                  <a:tcPr marL="91425" marR="91425" marT="91425" marB="91425"/>
                </a:tc>
              </a:tr>
              <a:tr h="1527550">
                <a:tc>
                  <a:txBody>
                    <a:bodyPr/>
                    <a:lstStyle/>
                    <a:p>
                      <a:pPr marL="0" lvl="0" indent="0" algn="l" rtl="0">
                        <a:spcBef>
                          <a:spcPts val="0"/>
                        </a:spcBef>
                        <a:spcAft>
                          <a:spcPts val="0"/>
                        </a:spcAft>
                        <a:buNone/>
                      </a:pPr>
                      <a:r>
                        <a:rPr lang="en" sz="800">
                          <a:solidFill>
                            <a:srgbClr val="EFEFEF"/>
                          </a:solidFill>
                        </a:rPr>
                        <a:t>January 6th 2004 - October 1st 2009</a:t>
                      </a: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1000">
                          <a:solidFill>
                            <a:srgbClr val="EFEFEF"/>
                          </a:solidFill>
                        </a:rPr>
                        <a:t>Burj Khalifa</a:t>
                      </a:r>
                      <a:endParaRPr sz="1000" dirty="0">
                        <a:solidFill>
                          <a:srgbClr val="EFEFEF"/>
                        </a:solidFill>
                      </a:endParaRPr>
                    </a:p>
                    <a:p>
                      <a:pPr marL="0" lvl="0" indent="0" algn="l" rtl="0">
                        <a:spcBef>
                          <a:spcPts val="0"/>
                        </a:spcBef>
                        <a:spcAft>
                          <a:spcPts val="0"/>
                        </a:spcAft>
                        <a:buNone/>
                      </a:pPr>
                      <a:r>
                        <a:rPr lang="en" sz="800">
                          <a:solidFill>
                            <a:srgbClr val="EFEFEF"/>
                          </a:solidFill>
                        </a:rPr>
                        <a:t>2,722 feet</a:t>
                      </a:r>
                      <a:endParaRPr sz="800" dirty="0">
                        <a:solidFill>
                          <a:srgbClr val="EFEFEF"/>
                        </a:solidFill>
                      </a:endParaRPr>
                    </a:p>
                    <a:p>
                      <a:pPr marL="0" lvl="0" indent="0" algn="l" rtl="0">
                        <a:spcBef>
                          <a:spcPts val="0"/>
                        </a:spcBef>
                        <a:spcAft>
                          <a:spcPts val="0"/>
                        </a:spcAft>
                        <a:buNone/>
                      </a:pPr>
                      <a:r>
                        <a:rPr lang="en" sz="800">
                          <a:solidFill>
                            <a:srgbClr val="EFEFEF"/>
                          </a:solidFill>
                        </a:rPr>
                        <a:t>Dubai </a:t>
                      </a:r>
                      <a:endParaRPr sz="800" dirty="0">
                        <a:solidFill>
                          <a:srgbClr val="EFEFEF"/>
                        </a:solidFill>
                      </a:endParaRPr>
                    </a:p>
                    <a:p>
                      <a:pPr marL="0" lvl="0" indent="0" algn="l" rtl="0">
                        <a:spcBef>
                          <a:spcPts val="0"/>
                        </a:spcBef>
                        <a:spcAft>
                          <a:spcPts val="0"/>
                        </a:spcAft>
                        <a:buNone/>
                      </a:pPr>
                      <a:r>
                        <a:rPr lang="en" sz="800">
                          <a:solidFill>
                            <a:srgbClr val="EFEFEF"/>
                          </a:solidFill>
                        </a:rPr>
                        <a:t>$1.5 billion</a:t>
                      </a:r>
                      <a:endParaRPr sz="800" dirty="0">
                        <a:solidFill>
                          <a:srgbClr val="EFEFEF"/>
                        </a:solidFill>
                      </a:endParaRPr>
                    </a:p>
                    <a:p>
                      <a:pPr marL="0" lvl="0" indent="0" algn="l" rtl="0">
                        <a:spcBef>
                          <a:spcPts val="0"/>
                        </a:spcBef>
                        <a:spcAft>
                          <a:spcPts val="0"/>
                        </a:spcAft>
                        <a:buNone/>
                      </a:pPr>
                      <a:endParaRPr sz="800" dirty="0">
                        <a:solidFill>
                          <a:srgbClr val="EFEFEF"/>
                        </a:solidFill>
                      </a:endParaRPr>
                    </a:p>
                    <a:p>
                      <a:pPr marL="0" lvl="0" indent="0" algn="l" rtl="0">
                        <a:spcBef>
                          <a:spcPts val="0"/>
                        </a:spcBef>
                        <a:spcAft>
                          <a:spcPts val="0"/>
                        </a:spcAft>
                        <a:buNone/>
                      </a:pPr>
                      <a:endParaRPr sz="800" dirty="0">
                        <a:solidFill>
                          <a:srgbClr val="EFEFEF"/>
                        </a:solidFill>
                      </a:endParaRPr>
                    </a:p>
                    <a:p>
                      <a:pPr marL="0" lvl="0" indent="0" algn="l" rtl="0">
                        <a:spcBef>
                          <a:spcPts val="0"/>
                        </a:spcBef>
                        <a:spcAft>
                          <a:spcPts val="0"/>
                        </a:spcAft>
                        <a:buNone/>
                      </a:pPr>
                      <a:endParaRPr sz="800" dirty="0">
                        <a:solidFill>
                          <a:srgbClr val="EFEFEF"/>
                        </a:solidFill>
                      </a:endParaRPr>
                    </a:p>
                    <a:p>
                      <a:pPr marL="0" lvl="0" indent="0" algn="l" rtl="0">
                        <a:spcBef>
                          <a:spcPts val="0"/>
                        </a:spcBef>
                        <a:spcAft>
                          <a:spcPts val="0"/>
                        </a:spcAft>
                        <a:buNone/>
                      </a:pP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800">
                          <a:solidFill>
                            <a:srgbClr val="EFEFEF"/>
                          </a:solidFill>
                        </a:rPr>
                        <a:t>Burj Khalifa was built to diversify the United Arab Emirates economy from being oil based to one that is contributed to more by tourism and service. The building would help gain international recognition </a:t>
                      </a: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800">
                          <a:solidFill>
                            <a:srgbClr val="EFEFEF"/>
                          </a:solidFill>
                        </a:rPr>
                        <a:t>-Sheer height</a:t>
                      </a:r>
                      <a:endParaRPr sz="800" dirty="0">
                        <a:solidFill>
                          <a:srgbClr val="EFEFEF"/>
                        </a:solidFill>
                      </a:endParaRPr>
                    </a:p>
                    <a:p>
                      <a:pPr marL="0" lvl="0" indent="0" algn="l" rtl="0">
                        <a:spcBef>
                          <a:spcPts val="0"/>
                        </a:spcBef>
                        <a:spcAft>
                          <a:spcPts val="0"/>
                        </a:spcAft>
                        <a:buNone/>
                      </a:pPr>
                      <a:r>
                        <a:rPr lang="en" sz="800">
                          <a:solidFill>
                            <a:srgbClr val="EFEFEF"/>
                          </a:solidFill>
                        </a:rPr>
                        <a:t>-Vertical transportation</a:t>
                      </a:r>
                      <a:endParaRPr sz="800" dirty="0">
                        <a:solidFill>
                          <a:srgbClr val="EFEFEF"/>
                        </a:solidFill>
                      </a:endParaRPr>
                    </a:p>
                    <a:p>
                      <a:pPr marL="0" lvl="0" indent="0" algn="l" rtl="0">
                        <a:spcBef>
                          <a:spcPts val="0"/>
                        </a:spcBef>
                        <a:spcAft>
                          <a:spcPts val="0"/>
                        </a:spcAft>
                        <a:buNone/>
                      </a:pPr>
                      <a:r>
                        <a:rPr lang="en" sz="800">
                          <a:solidFill>
                            <a:srgbClr val="EFEFEF"/>
                          </a:solidFill>
                        </a:rPr>
                        <a:t>-Air pressure</a:t>
                      </a:r>
                      <a:endParaRPr sz="800" dirty="0">
                        <a:solidFill>
                          <a:srgbClr val="EFEFEF"/>
                        </a:solidFill>
                      </a:endParaRPr>
                    </a:p>
                    <a:p>
                      <a:pPr marL="0" lvl="0" indent="0" algn="l" rtl="0">
                        <a:spcBef>
                          <a:spcPts val="0"/>
                        </a:spcBef>
                        <a:spcAft>
                          <a:spcPts val="0"/>
                        </a:spcAft>
                        <a:buNone/>
                      </a:pPr>
                      <a:r>
                        <a:rPr lang="en" sz="800">
                          <a:solidFill>
                            <a:srgbClr val="EFEFEF"/>
                          </a:solidFill>
                        </a:rPr>
                        <a:t>-Breathable air </a:t>
                      </a:r>
                      <a:endParaRPr sz="800" dirty="0">
                        <a:solidFill>
                          <a:srgbClr val="EFEFEF"/>
                        </a:solidFill>
                      </a:endParaRPr>
                    </a:p>
                    <a:p>
                      <a:pPr marL="0" lvl="0" indent="0" algn="l" rtl="0">
                        <a:spcBef>
                          <a:spcPts val="0"/>
                        </a:spcBef>
                        <a:spcAft>
                          <a:spcPts val="0"/>
                        </a:spcAft>
                        <a:buNone/>
                      </a:pPr>
                      <a:r>
                        <a:rPr lang="en" sz="800">
                          <a:solidFill>
                            <a:srgbClr val="EFEFEF"/>
                          </a:solidFill>
                        </a:rPr>
                        <a:t>-Eliminating nausea </a:t>
                      </a:r>
                      <a:endParaRPr sz="800" dirty="0">
                        <a:solidFill>
                          <a:srgbClr val="EFEFEF"/>
                        </a:solidFill>
                      </a:endParaRPr>
                    </a:p>
                    <a:p>
                      <a:pPr marL="0" lvl="0" indent="0" algn="l" rtl="0">
                        <a:spcBef>
                          <a:spcPts val="0"/>
                        </a:spcBef>
                        <a:spcAft>
                          <a:spcPts val="0"/>
                        </a:spcAft>
                        <a:buNone/>
                      </a:pPr>
                      <a:r>
                        <a:rPr lang="en" sz="800">
                          <a:solidFill>
                            <a:srgbClr val="EFEFEF"/>
                          </a:solidFill>
                        </a:rPr>
                        <a:t>-Elevator systems and speed</a:t>
                      </a:r>
                      <a:endParaRPr sz="800" dirty="0">
                        <a:solidFill>
                          <a:srgbClr val="EFEFEF"/>
                        </a:solidFill>
                      </a:endParaRPr>
                    </a:p>
                    <a:p>
                      <a:pPr marL="0" lvl="0" indent="0" algn="l" rtl="0">
                        <a:spcBef>
                          <a:spcPts val="0"/>
                        </a:spcBef>
                        <a:spcAft>
                          <a:spcPts val="0"/>
                        </a:spcAft>
                        <a:buNone/>
                      </a:pPr>
                      <a:r>
                        <a:rPr lang="en" sz="800">
                          <a:solidFill>
                            <a:srgbClr val="EFEFEF"/>
                          </a:solidFill>
                        </a:rPr>
                        <a:t>-Cooling the structure</a:t>
                      </a:r>
                      <a:endParaRPr sz="800" dirty="0">
                        <a:solidFill>
                          <a:srgbClr val="EFEFEF"/>
                        </a:solidFill>
                      </a:endParaRPr>
                    </a:p>
                    <a:p>
                      <a:pPr marL="0" lvl="0" indent="0" algn="l" rtl="0">
                        <a:spcBef>
                          <a:spcPts val="0"/>
                        </a:spcBef>
                        <a:spcAft>
                          <a:spcPts val="0"/>
                        </a:spcAft>
                        <a:buNone/>
                      </a:pPr>
                      <a:r>
                        <a:rPr lang="en" sz="800">
                          <a:solidFill>
                            <a:srgbClr val="EFEFEF"/>
                          </a:solidFill>
                        </a:rPr>
                        <a:t>-Understanding wind movements and unexpected disasters</a:t>
                      </a: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800">
                          <a:solidFill>
                            <a:srgbClr val="EFEFEF"/>
                          </a:solidFill>
                        </a:rPr>
                        <a:t>-Y shaped base keeps stable and from twisting</a:t>
                      </a:r>
                      <a:endParaRPr sz="800" dirty="0">
                        <a:solidFill>
                          <a:srgbClr val="EFEFEF"/>
                        </a:solidFill>
                      </a:endParaRPr>
                    </a:p>
                    <a:p>
                      <a:pPr marL="0" lvl="0" indent="0" algn="l" rtl="0">
                        <a:spcBef>
                          <a:spcPts val="0"/>
                        </a:spcBef>
                        <a:spcAft>
                          <a:spcPts val="0"/>
                        </a:spcAft>
                        <a:buNone/>
                      </a:pPr>
                      <a:r>
                        <a:rPr lang="en" sz="800">
                          <a:solidFill>
                            <a:srgbClr val="EFEFEF"/>
                          </a:solidFill>
                        </a:rPr>
                        <a:t>-Condensed water is collected and used for irrigation system</a:t>
                      </a:r>
                      <a:endParaRPr sz="800" dirty="0">
                        <a:solidFill>
                          <a:srgbClr val="EFEFEF"/>
                        </a:solidFill>
                      </a:endParaRPr>
                    </a:p>
                    <a:p>
                      <a:pPr marL="0" lvl="0" indent="0" algn="l" rtl="0">
                        <a:spcBef>
                          <a:spcPts val="0"/>
                        </a:spcBef>
                        <a:spcAft>
                          <a:spcPts val="0"/>
                        </a:spcAft>
                        <a:buNone/>
                      </a:pPr>
                      <a:r>
                        <a:rPr lang="en" sz="800">
                          <a:solidFill>
                            <a:srgbClr val="EFEFEF"/>
                          </a:solidFill>
                        </a:rPr>
                        <a:t>-Shape and windows to collect natural light </a:t>
                      </a:r>
                      <a:endParaRPr sz="800" dirty="0">
                        <a:solidFill>
                          <a:srgbClr val="EFEFEF"/>
                        </a:solidFill>
                      </a:endParaRPr>
                    </a:p>
                    <a:p>
                      <a:pPr marL="0" lvl="0" indent="0" algn="l" rtl="0">
                        <a:spcBef>
                          <a:spcPts val="0"/>
                        </a:spcBef>
                        <a:spcAft>
                          <a:spcPts val="0"/>
                        </a:spcAft>
                        <a:buNone/>
                      </a:pPr>
                      <a:r>
                        <a:rPr lang="en" sz="800">
                          <a:solidFill>
                            <a:srgbClr val="EFEFEF"/>
                          </a:solidFill>
                        </a:rPr>
                        <a:t>- Cooling of building in desert </a:t>
                      </a:r>
                      <a:endParaRPr sz="800" dirty="0">
                        <a:solidFill>
                          <a:srgbClr val="EFEFEF"/>
                        </a:solidFill>
                      </a:endParaRPr>
                    </a:p>
                  </a:txBody>
                  <a:tcPr marL="91425" marR="91425" marT="91425" marB="91425"/>
                </a:tc>
              </a:tr>
              <a:tr h="1124550">
                <a:tc>
                  <a:txBody>
                    <a:bodyPr/>
                    <a:lstStyle/>
                    <a:p>
                      <a:pPr marL="0" lvl="0" indent="0" algn="l" rtl="0">
                        <a:spcBef>
                          <a:spcPts val="0"/>
                        </a:spcBef>
                        <a:spcAft>
                          <a:spcPts val="0"/>
                        </a:spcAft>
                        <a:buNone/>
                      </a:pPr>
                      <a:r>
                        <a:rPr lang="en" sz="800" dirty="0">
                          <a:solidFill>
                            <a:srgbClr val="EFEFEF"/>
                          </a:solidFill>
                        </a:rPr>
                        <a:t>April 1st 2013 - Estimated 2020 </a:t>
                      </a: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1000">
                          <a:solidFill>
                            <a:srgbClr val="EFEFEF"/>
                          </a:solidFill>
                        </a:rPr>
                        <a:t>Jeddah Tower</a:t>
                      </a:r>
                      <a:endParaRPr sz="1000" dirty="0">
                        <a:solidFill>
                          <a:srgbClr val="EFEFEF"/>
                        </a:solidFill>
                      </a:endParaRPr>
                    </a:p>
                    <a:p>
                      <a:pPr marL="0" lvl="0" indent="0" algn="l" rtl="0">
                        <a:spcBef>
                          <a:spcPts val="0"/>
                        </a:spcBef>
                        <a:spcAft>
                          <a:spcPts val="0"/>
                        </a:spcAft>
                        <a:buNone/>
                      </a:pPr>
                      <a:r>
                        <a:rPr lang="en" sz="800">
                          <a:solidFill>
                            <a:srgbClr val="EFEFEF"/>
                          </a:solidFill>
                        </a:rPr>
                        <a:t>3,281 feet (1 km)</a:t>
                      </a:r>
                      <a:endParaRPr sz="800" dirty="0">
                        <a:solidFill>
                          <a:srgbClr val="EFEFEF"/>
                        </a:solidFill>
                      </a:endParaRPr>
                    </a:p>
                    <a:p>
                      <a:pPr marL="0" lvl="0" indent="0" algn="l" rtl="0">
                        <a:spcBef>
                          <a:spcPts val="0"/>
                        </a:spcBef>
                        <a:spcAft>
                          <a:spcPts val="0"/>
                        </a:spcAft>
                        <a:buNone/>
                      </a:pPr>
                      <a:r>
                        <a:rPr lang="en" sz="800">
                          <a:solidFill>
                            <a:srgbClr val="EFEFEF"/>
                          </a:solidFill>
                        </a:rPr>
                        <a:t>Saudi Arabia </a:t>
                      </a:r>
                      <a:endParaRPr sz="800" dirty="0">
                        <a:solidFill>
                          <a:srgbClr val="EFEFEF"/>
                        </a:solidFill>
                      </a:endParaRPr>
                    </a:p>
                    <a:p>
                      <a:pPr marL="0" lvl="0" indent="0" algn="l" rtl="0">
                        <a:spcBef>
                          <a:spcPts val="0"/>
                        </a:spcBef>
                        <a:spcAft>
                          <a:spcPts val="0"/>
                        </a:spcAft>
                        <a:buNone/>
                      </a:pPr>
                      <a:r>
                        <a:rPr lang="en" sz="800">
                          <a:solidFill>
                            <a:srgbClr val="EFEFEF"/>
                          </a:solidFill>
                        </a:rPr>
                        <a:t>$1.23 billion </a:t>
                      </a: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800">
                          <a:solidFill>
                            <a:srgbClr val="EFEFEF"/>
                          </a:solidFill>
                        </a:rPr>
                        <a:t>Jeddah Tower was built to diversity Saudi Arabia’s economy as it is mainly dependent on crude oil. This building shows nations power, brings tourism, serves as office space, along with providing living and hotel space. </a:t>
                      </a: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800">
                          <a:solidFill>
                            <a:srgbClr val="EFEFEF"/>
                          </a:solidFill>
                        </a:rPr>
                        <a:t>-Vertical transportation limitations </a:t>
                      </a:r>
                      <a:endParaRPr sz="800" dirty="0">
                        <a:solidFill>
                          <a:srgbClr val="EFEFEF"/>
                        </a:solidFill>
                      </a:endParaRPr>
                    </a:p>
                    <a:p>
                      <a:pPr marL="0" lvl="0" indent="0" algn="l" rtl="0">
                        <a:spcBef>
                          <a:spcPts val="0"/>
                        </a:spcBef>
                        <a:spcAft>
                          <a:spcPts val="0"/>
                        </a:spcAft>
                        <a:buNone/>
                      </a:pPr>
                      <a:r>
                        <a:rPr lang="en" sz="800">
                          <a:solidFill>
                            <a:srgbClr val="EFEFEF"/>
                          </a:solidFill>
                        </a:rPr>
                        <a:t>-Building sway/wind </a:t>
                      </a:r>
                      <a:endParaRPr sz="800" dirty="0">
                        <a:solidFill>
                          <a:srgbClr val="EFEFEF"/>
                        </a:solidFill>
                      </a:endParaRPr>
                    </a:p>
                    <a:p>
                      <a:pPr marL="0" lvl="0" indent="0" algn="l" rtl="0">
                        <a:spcBef>
                          <a:spcPts val="0"/>
                        </a:spcBef>
                        <a:spcAft>
                          <a:spcPts val="0"/>
                        </a:spcAft>
                        <a:buNone/>
                      </a:pPr>
                      <a:r>
                        <a:rPr lang="en" sz="800">
                          <a:solidFill>
                            <a:srgbClr val="EFEFEF"/>
                          </a:solidFill>
                        </a:rPr>
                        <a:t>-supercolumn settling</a:t>
                      </a:r>
                      <a:endParaRPr sz="800" dirty="0">
                        <a:solidFill>
                          <a:srgbClr val="EFEFEF"/>
                        </a:solidFill>
                      </a:endParaRPr>
                    </a:p>
                    <a:p>
                      <a:pPr marL="0" lvl="0" indent="0" algn="l" rtl="0">
                        <a:spcBef>
                          <a:spcPts val="0"/>
                        </a:spcBef>
                        <a:spcAft>
                          <a:spcPts val="0"/>
                        </a:spcAft>
                        <a:buNone/>
                      </a:pPr>
                      <a:r>
                        <a:rPr lang="en" sz="800">
                          <a:solidFill>
                            <a:srgbClr val="EFEFEF"/>
                          </a:solidFill>
                        </a:rPr>
                        <a:t>-Sheer height</a:t>
                      </a:r>
                      <a:endParaRPr sz="800" dirty="0">
                        <a:solidFill>
                          <a:srgbClr val="EFEFEF"/>
                        </a:solidFill>
                      </a:endParaRPr>
                    </a:p>
                    <a:p>
                      <a:pPr marL="0" lvl="0" indent="0" algn="l" rtl="0">
                        <a:spcBef>
                          <a:spcPts val="0"/>
                        </a:spcBef>
                        <a:spcAft>
                          <a:spcPts val="0"/>
                        </a:spcAft>
                        <a:buNone/>
                      </a:pPr>
                      <a:endParaRPr sz="8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800">
                          <a:solidFill>
                            <a:srgbClr val="EFEFEF"/>
                          </a:solidFill>
                        </a:rPr>
                        <a:t>-Smooth, sloped-exterior design that creates unbeatable aerodynamic performance</a:t>
                      </a:r>
                      <a:endParaRPr sz="800" dirty="0">
                        <a:solidFill>
                          <a:srgbClr val="EFEFEF"/>
                        </a:solidFill>
                      </a:endParaRPr>
                    </a:p>
                    <a:p>
                      <a:pPr marL="0" lvl="0" indent="0" algn="l" rtl="0">
                        <a:spcBef>
                          <a:spcPts val="0"/>
                        </a:spcBef>
                        <a:spcAft>
                          <a:spcPts val="0"/>
                        </a:spcAft>
                        <a:buNone/>
                      </a:pPr>
                      <a:r>
                        <a:rPr lang="en" sz="800">
                          <a:solidFill>
                            <a:srgbClr val="EFEFEF"/>
                          </a:solidFill>
                        </a:rPr>
                        <a:t>-High strength concrete and stiffening materials to prevent nausea on windy days. </a:t>
                      </a:r>
                      <a:endParaRPr sz="800" dirty="0">
                        <a:solidFill>
                          <a:srgbClr val="EFEFEF"/>
                        </a:solidFill>
                      </a:endParaRPr>
                    </a:p>
                    <a:p>
                      <a:pPr marL="0" lvl="0" indent="0" algn="l" rtl="0">
                        <a:spcBef>
                          <a:spcPts val="0"/>
                        </a:spcBef>
                        <a:spcAft>
                          <a:spcPts val="0"/>
                        </a:spcAft>
                        <a:buNone/>
                      </a:pPr>
                      <a:r>
                        <a:rPr lang="en" sz="800">
                          <a:solidFill>
                            <a:srgbClr val="EFEFEF"/>
                          </a:solidFill>
                        </a:rPr>
                        <a:t>-Y shaped base </a:t>
                      </a:r>
                      <a:endParaRPr sz="800" dirty="0">
                        <a:solidFill>
                          <a:srgbClr val="EFEFEF"/>
                        </a:solidFill>
                      </a:endParaRPr>
                    </a:p>
                  </a:txBody>
                  <a:tcPr marL="91425" marR="91425" marT="91425" marB="91425"/>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Preamble</a:t>
            </a:r>
            <a:endParaRPr dirty="0"/>
          </a:p>
        </p:txBody>
      </p:sp>
      <p:sp>
        <p:nvSpPr>
          <p:cNvPr id="61" name="Google Shape;61;p14"/>
          <p:cNvSpPr txBox="1">
            <a:spLocks noGrp="1"/>
          </p:cNvSpPr>
          <p:nvPr>
            <p:ph type="body" idx="1"/>
          </p:nvPr>
        </p:nvSpPr>
        <p:spPr>
          <a:xfrm>
            <a:off x="113974" y="1556016"/>
            <a:ext cx="7374600" cy="34164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r>
              <a:rPr lang="en" sz="1400" dirty="0">
                <a:solidFill>
                  <a:srgbClr val="EFEFEF"/>
                </a:solidFill>
                <a:latin typeface="Times New Roman"/>
                <a:ea typeface="Times New Roman"/>
                <a:cs typeface="Times New Roman"/>
                <a:sym typeface="Times New Roman"/>
              </a:rPr>
              <a:t>The World is developing and changing  </a:t>
            </a:r>
            <a:endParaRPr sz="1400" dirty="0">
              <a:solidFill>
                <a:srgbClr val="EFEFEF"/>
              </a:solidFill>
              <a:latin typeface="Times New Roman"/>
              <a:ea typeface="Times New Roman"/>
              <a:cs typeface="Times New Roman"/>
              <a:sym typeface="Times New Roman"/>
            </a:endParaRPr>
          </a:p>
          <a:p>
            <a:pPr marL="457200" lvl="0" indent="0" algn="l" rtl="0">
              <a:spcBef>
                <a:spcPts val="1600"/>
              </a:spcBef>
              <a:spcAft>
                <a:spcPts val="0"/>
              </a:spcAft>
              <a:buNone/>
            </a:pPr>
            <a:r>
              <a:rPr lang="en" sz="1400" dirty="0">
                <a:solidFill>
                  <a:srgbClr val="EFEFEF"/>
                </a:solidFill>
                <a:latin typeface="Times New Roman"/>
                <a:ea typeface="Times New Roman"/>
                <a:cs typeface="Times New Roman"/>
                <a:sym typeface="Times New Roman"/>
              </a:rPr>
              <a:t>Heraklit from Efez  “ Panta rhei” (“Everything Flows”)</a:t>
            </a:r>
            <a:endParaRPr sz="1400" dirty="0">
              <a:solidFill>
                <a:srgbClr val="EFEFEF"/>
              </a:solidFill>
              <a:latin typeface="Times New Roman"/>
              <a:ea typeface="Times New Roman"/>
              <a:cs typeface="Times New Roman"/>
              <a:sym typeface="Times New Roman"/>
            </a:endParaRPr>
          </a:p>
          <a:p>
            <a:pPr marL="457200" lvl="0" indent="0" algn="l" rtl="0">
              <a:spcBef>
                <a:spcPts val="1600"/>
              </a:spcBef>
              <a:spcAft>
                <a:spcPts val="0"/>
              </a:spcAft>
              <a:buNone/>
            </a:pPr>
            <a:r>
              <a:rPr lang="en" sz="1400" dirty="0">
                <a:solidFill>
                  <a:srgbClr val="EFEFEF"/>
                </a:solidFill>
                <a:latin typeface="Times New Roman"/>
                <a:ea typeface="Times New Roman"/>
                <a:cs typeface="Times New Roman"/>
                <a:sym typeface="Times New Roman"/>
              </a:rPr>
              <a:t>Nature, societies, economy, technology - everything changes</a:t>
            </a:r>
            <a:endParaRPr sz="1400" dirty="0">
              <a:solidFill>
                <a:srgbClr val="EFEFEF"/>
              </a:solidFill>
              <a:latin typeface="Times New Roman"/>
              <a:ea typeface="Times New Roman"/>
              <a:cs typeface="Times New Roman"/>
              <a:sym typeface="Times New Roman"/>
            </a:endParaRPr>
          </a:p>
          <a:p>
            <a:pPr marL="457200" lvl="0" indent="0" algn="l" rtl="0">
              <a:spcBef>
                <a:spcPts val="1600"/>
              </a:spcBef>
              <a:spcAft>
                <a:spcPts val="0"/>
              </a:spcAft>
              <a:buNone/>
            </a:pPr>
            <a:r>
              <a:rPr lang="en" sz="1400" dirty="0">
                <a:solidFill>
                  <a:srgbClr val="EFEFEF"/>
                </a:solidFill>
                <a:latin typeface="Times New Roman"/>
                <a:ea typeface="Times New Roman"/>
                <a:cs typeface="Times New Roman"/>
                <a:sym typeface="Times New Roman"/>
              </a:rPr>
              <a:t>The changes very often bring dangers</a:t>
            </a:r>
            <a:endParaRPr sz="1400" dirty="0">
              <a:solidFill>
                <a:srgbClr val="FFFF00"/>
              </a:solidFill>
              <a:latin typeface="Times New Roman"/>
              <a:ea typeface="Times New Roman"/>
              <a:cs typeface="Times New Roman"/>
              <a:sym typeface="Times New Roman"/>
            </a:endParaRPr>
          </a:p>
          <a:p>
            <a:pPr marL="457200" lvl="0" indent="0" algn="l" rtl="0">
              <a:spcBef>
                <a:spcPts val="1600"/>
              </a:spcBef>
              <a:spcAft>
                <a:spcPts val="0"/>
              </a:spcAft>
              <a:buNone/>
            </a:pPr>
            <a:r>
              <a:rPr lang="en" sz="1400" dirty="0">
                <a:solidFill>
                  <a:srgbClr val="EFEFEF"/>
                </a:solidFill>
                <a:latin typeface="Times New Roman"/>
                <a:ea typeface="Times New Roman"/>
                <a:cs typeface="Times New Roman"/>
                <a:sym typeface="Times New Roman"/>
              </a:rPr>
              <a:t>The dangers are created by Nature and Humans (Intentionally and Unintentionally)</a:t>
            </a:r>
            <a:endParaRPr sz="1400" dirty="0">
              <a:solidFill>
                <a:srgbClr val="EFEFEF"/>
              </a:solidFill>
              <a:latin typeface="Times New Roman"/>
              <a:ea typeface="Times New Roman"/>
              <a:cs typeface="Times New Roman"/>
              <a:sym typeface="Times New Roman"/>
            </a:endParaRPr>
          </a:p>
          <a:p>
            <a:pPr marL="0" lvl="0" indent="457200" algn="l" rtl="0">
              <a:spcBef>
                <a:spcPts val="1600"/>
              </a:spcBef>
              <a:spcAft>
                <a:spcPts val="0"/>
              </a:spcAft>
              <a:buNone/>
            </a:pPr>
            <a:r>
              <a:rPr lang="en" sz="1400" dirty="0">
                <a:solidFill>
                  <a:srgbClr val="EFEFEF"/>
                </a:solidFill>
                <a:latin typeface="Times New Roman"/>
                <a:ea typeface="Times New Roman"/>
                <a:cs typeface="Times New Roman"/>
                <a:sym typeface="Times New Roman"/>
              </a:rPr>
              <a:t>Engineering as a profession has obligation to protect societies from those dangers</a:t>
            </a:r>
            <a:endParaRPr sz="1400" dirty="0">
              <a:solidFill>
                <a:srgbClr val="EFEFEF"/>
              </a:solidFill>
              <a:latin typeface="Times New Roman"/>
              <a:ea typeface="Times New Roman"/>
              <a:cs typeface="Times New Roman"/>
              <a:sym typeface="Times New Roman"/>
            </a:endParaRPr>
          </a:p>
          <a:p>
            <a:pPr marL="0" lvl="0" indent="457200" algn="l" rtl="0">
              <a:spcBef>
                <a:spcPts val="1600"/>
              </a:spcBef>
              <a:spcAft>
                <a:spcPts val="1600"/>
              </a:spcAft>
              <a:buNone/>
            </a:pPr>
            <a:r>
              <a:rPr lang="en" sz="1400" dirty="0">
                <a:solidFill>
                  <a:srgbClr val="EFEFEF"/>
                </a:solidFill>
                <a:latin typeface="Times New Roman"/>
                <a:ea typeface="Times New Roman"/>
                <a:cs typeface="Times New Roman"/>
                <a:sym typeface="Times New Roman"/>
              </a:rPr>
              <a:t> (a privilege  of engineers is to make positive revolution )</a:t>
            </a:r>
            <a:endParaRPr sz="1400" dirty="0">
              <a:solidFill>
                <a:srgbClr val="EFEFEF"/>
              </a:solidFill>
              <a:latin typeface="Times New Roman"/>
              <a:ea typeface="Times New Roman"/>
              <a:cs typeface="Times New Roman"/>
              <a:sym typeface="Times New Roman"/>
            </a:endParaRPr>
          </a:p>
        </p:txBody>
      </p:sp>
      <p:sp>
        <p:nvSpPr>
          <p:cNvPr id="13" name="Rectangle 12"/>
          <p:cNvSpPr/>
          <p:nvPr/>
        </p:nvSpPr>
        <p:spPr>
          <a:xfrm>
            <a:off x="7710316" y="326294"/>
            <a:ext cx="1020511" cy="1384995"/>
          </a:xfrm>
          <a:prstGeom prst="rect">
            <a:avLst/>
          </a:prstGeom>
        </p:spPr>
        <p:txBody>
          <a:bodyPr wrap="square">
            <a:spAutoFit/>
          </a:bodyPr>
          <a:lstStyle/>
          <a:p>
            <a:r>
              <a:rPr lang="en-US" sz="1200" dirty="0">
                <a:solidFill>
                  <a:schemeClr val="accent1">
                    <a:lumMod val="40000"/>
                    <a:lumOff val="60000"/>
                  </a:schemeClr>
                </a:solidFill>
              </a:rPr>
              <a:t>'Nothing endures but change.' </a:t>
            </a:r>
            <a:r>
              <a:rPr lang="en-US" sz="1200" dirty="0" smtClean="0">
                <a:solidFill>
                  <a:schemeClr val="accent1">
                    <a:lumMod val="40000"/>
                    <a:lumOff val="60000"/>
                  </a:schemeClr>
                </a:solidFill>
              </a:rPr>
              <a:t> </a:t>
            </a:r>
            <a:r>
              <a:rPr lang="en-US" sz="1200" dirty="0">
                <a:solidFill>
                  <a:schemeClr val="accent1">
                    <a:lumMod val="40000"/>
                    <a:lumOff val="60000"/>
                  </a:schemeClr>
                </a:solidFill>
              </a:rPr>
              <a:t>'Character is </a:t>
            </a:r>
            <a:r>
              <a:rPr lang="en-US" sz="1200" dirty="0" smtClean="0">
                <a:solidFill>
                  <a:schemeClr val="accent1">
                    <a:lumMod val="40000"/>
                    <a:lumOff val="60000"/>
                  </a:schemeClr>
                </a:solidFill>
              </a:rPr>
              <a:t>destiny‘</a:t>
            </a:r>
          </a:p>
          <a:p>
            <a:r>
              <a:rPr lang="en-US" sz="900" dirty="0" smtClean="0">
                <a:solidFill>
                  <a:schemeClr val="accent1">
                    <a:lumMod val="40000"/>
                    <a:lumOff val="60000"/>
                  </a:schemeClr>
                </a:solidFill>
              </a:rPr>
              <a:t>         Heraclitus</a:t>
            </a:r>
            <a:r>
              <a:rPr lang="en-US" sz="1200" dirty="0" smtClean="0">
                <a:solidFill>
                  <a:schemeClr val="accent1">
                    <a:lumMod val="40000"/>
                    <a:lumOff val="60000"/>
                  </a:schemeClr>
                </a:solidFill>
              </a:rPr>
              <a:t> </a:t>
            </a:r>
            <a:r>
              <a:rPr lang="en-US" sz="1200" dirty="0" smtClean="0"/>
              <a:t>.””</a:t>
            </a:r>
            <a:endParaRPr lang="en-US" sz="1200" dirty="0"/>
          </a:p>
        </p:txBody>
      </p:sp>
      <p:sp>
        <p:nvSpPr>
          <p:cNvPr id="14" name="Rectangle 13"/>
          <p:cNvSpPr/>
          <p:nvPr/>
        </p:nvSpPr>
        <p:spPr>
          <a:xfrm>
            <a:off x="7595275" y="2614434"/>
            <a:ext cx="1384185" cy="830997"/>
          </a:xfrm>
          <a:prstGeom prst="rect">
            <a:avLst/>
          </a:prstGeom>
        </p:spPr>
        <p:txBody>
          <a:bodyPr wrap="square">
            <a:spAutoFit/>
          </a:bodyPr>
          <a:lstStyle/>
          <a:p>
            <a:r>
              <a:rPr lang="en-US" sz="800" dirty="0" smtClean="0">
                <a:solidFill>
                  <a:schemeClr val="tx1"/>
                </a:solidFill>
              </a:rPr>
              <a:t>For the Bust of Heraclitus   go to: https</a:t>
            </a:r>
            <a:r>
              <a:rPr lang="en-US" sz="800" dirty="0">
                <a:solidFill>
                  <a:schemeClr val="tx1"/>
                </a:solidFill>
              </a:rPr>
              <a:t>:/https://www.pinterest.com/pin/400046379383973755</a:t>
            </a:r>
            <a:r>
              <a:rPr lang="en-US" sz="800" dirty="0" smtClean="0">
                <a:solidFill>
                  <a:schemeClr val="tx1"/>
                </a:solidFill>
              </a:rPr>
              <a:t>/ /</a:t>
            </a:r>
          </a:p>
          <a:p>
            <a:r>
              <a:rPr lang="en-US" sz="800" dirty="0" smtClean="0">
                <a:solidFill>
                  <a:schemeClr val="tx1"/>
                </a:solidFill>
              </a:rPr>
              <a:t>Visited: April 2019</a:t>
            </a:r>
            <a:endParaRPr lang="en-US" sz="800" dirty="0">
              <a:solidFill>
                <a:schemeClr val="tx1"/>
              </a:solidFill>
            </a:endParaRPr>
          </a:p>
        </p:txBody>
      </p:sp>
      <p:graphicFrame>
        <p:nvGraphicFramePr>
          <p:cNvPr id="15" name="Table 14"/>
          <p:cNvGraphicFramePr>
            <a:graphicFrameLocks noGrp="1"/>
          </p:cNvGraphicFramePr>
          <p:nvPr>
            <p:extLst>
              <p:ext uri="{D42A27DB-BD31-4B8C-83A1-F6EECF244321}">
                <p14:modId xmlns:p14="http://schemas.microsoft.com/office/powerpoint/2010/main" val="1398430823"/>
              </p:ext>
            </p:extLst>
          </p:nvPr>
        </p:nvGraphicFramePr>
        <p:xfrm>
          <a:off x="7463591" y="245587"/>
          <a:ext cx="1368709" cy="1672860"/>
        </p:xfrm>
        <a:graphic>
          <a:graphicData uri="http://schemas.openxmlformats.org/drawingml/2006/table">
            <a:tbl>
              <a:tblPr firstRow="1" bandRow="1">
                <a:tableStyleId>{15FAB39F-FC6E-485F-9581-56FF17FF639B}</a:tableStyleId>
              </a:tblPr>
              <a:tblGrid>
                <a:gridCol w="1368709"/>
              </a:tblGrid>
              <a:tr h="1672860">
                <a:tc>
                  <a:txBody>
                    <a:bodyPr/>
                    <a:lstStyle/>
                    <a:p>
                      <a:endParaRPr lang="en-US" dirty="0"/>
                    </a:p>
                  </a:txBody>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590953698"/>
              </p:ext>
            </p:extLst>
          </p:nvPr>
        </p:nvGraphicFramePr>
        <p:xfrm>
          <a:off x="7463591" y="2117885"/>
          <a:ext cx="1444076" cy="1581761"/>
        </p:xfrm>
        <a:graphic>
          <a:graphicData uri="http://schemas.openxmlformats.org/drawingml/2006/table">
            <a:tbl>
              <a:tblPr firstRow="1" bandRow="1">
                <a:tableStyleId>{15FAB39F-FC6E-485F-9581-56FF17FF639B}</a:tableStyleId>
              </a:tblPr>
              <a:tblGrid>
                <a:gridCol w="1444076"/>
              </a:tblGrid>
              <a:tr h="1581761">
                <a:tc>
                  <a:txBody>
                    <a:bodyPr/>
                    <a:lstStyle/>
                    <a:p>
                      <a:r>
                        <a:rPr lang="en-US" dirty="0" smtClean="0">
                          <a:solidFill>
                            <a:schemeClr val="tx1"/>
                          </a:solidFill>
                        </a:rPr>
                        <a:t> </a:t>
                      </a:r>
                      <a:endParaRPr lang="en-US" dirty="0">
                        <a:solidFill>
                          <a:schemeClr val="tx1"/>
                        </a:solidFill>
                      </a:endParaRPr>
                    </a:p>
                  </a:txBody>
                  <a:tcPr/>
                </a:tc>
              </a:tr>
            </a:tbl>
          </a:graphicData>
        </a:graphic>
      </p:graphicFrame>
      <p:sp>
        <p:nvSpPr>
          <p:cNvPr id="8" name="Google Shape;129;p22"/>
          <p:cNvSpPr txBox="1"/>
          <p:nvPr/>
        </p:nvSpPr>
        <p:spPr>
          <a:xfrm>
            <a:off x="7498532" y="1381579"/>
            <a:ext cx="1397640" cy="45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lnSpc>
                <a:spcPct val="115000"/>
              </a:lnSpc>
              <a:spcBef>
                <a:spcPts val="0"/>
              </a:spcBef>
              <a:spcAft>
                <a:spcPts val="0"/>
              </a:spcAft>
              <a:buNone/>
            </a:pPr>
            <a:r>
              <a:rPr lang="en" sz="700" u="sng" dirty="0">
                <a:solidFill>
                  <a:schemeClr val="accent5"/>
                </a:solidFill>
                <a:hlinkClick r:id="rId3"/>
              </a:rPr>
              <a:t>https://www.census.gov/library/stories/2018/08/coastal-county-population-rises.html</a:t>
            </a:r>
            <a:endParaRPr sz="700" dirty="0"/>
          </a:p>
          <a:p>
            <a:pPr marL="0" lvl="0" indent="0" algn="l" rtl="0">
              <a:spcBef>
                <a:spcPts val="1600"/>
              </a:spcBef>
              <a:spcAft>
                <a:spcPts val="0"/>
              </a:spcAft>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2"/>
          <p:cNvSpPr txBox="1">
            <a:spLocks noGrp="1"/>
          </p:cNvSpPr>
          <p:nvPr>
            <p:ph type="title"/>
          </p:nvPr>
        </p:nvSpPr>
        <p:spPr>
          <a:xfrm>
            <a:off x="193811" y="193577"/>
            <a:ext cx="4351295" cy="568423"/>
          </a:xfrm>
          <a:prstGeom prst="rect">
            <a:avLst/>
          </a:prstGeom>
        </p:spPr>
        <p:txBody>
          <a:bodyPr spcFirstLastPara="1" wrap="square" lIns="91425" tIns="91425" rIns="91425" bIns="91425" anchor="t" anchorCtr="0">
            <a:noAutofit/>
          </a:bodyPr>
          <a:lstStyle/>
          <a:p>
            <a:pPr lvl="0"/>
            <a:r>
              <a:rPr lang="en" dirty="0" smtClean="0"/>
              <a:t>Some Tallest Buildings: </a:t>
            </a:r>
            <a:br>
              <a:rPr lang="en" dirty="0" smtClean="0"/>
            </a:br>
            <a:endParaRPr dirty="0"/>
          </a:p>
        </p:txBody>
      </p:sp>
      <p:sp>
        <p:nvSpPr>
          <p:cNvPr id="208" name="Google Shape;208;p32"/>
          <p:cNvSpPr txBox="1"/>
          <p:nvPr/>
        </p:nvSpPr>
        <p:spPr>
          <a:xfrm>
            <a:off x="193811" y="3357698"/>
            <a:ext cx="2110179" cy="570998"/>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dirty="0">
                <a:solidFill>
                  <a:srgbClr val="D9D9D9"/>
                </a:solidFill>
              </a:rPr>
              <a:t>The Oldest Skyscraper - In Chicago </a:t>
            </a:r>
            <a:r>
              <a:rPr lang="en" sz="1200" dirty="0" smtClean="0">
                <a:solidFill>
                  <a:srgbClr val="D9D9D9"/>
                </a:solidFill>
              </a:rPr>
              <a:t>– is now </a:t>
            </a:r>
            <a:r>
              <a:rPr lang="en" sz="1200" dirty="0">
                <a:solidFill>
                  <a:srgbClr val="D9D9D9"/>
                </a:solidFill>
              </a:rPr>
              <a:t>destroyed</a:t>
            </a:r>
            <a:endParaRPr sz="1200" dirty="0"/>
          </a:p>
        </p:txBody>
      </p:sp>
      <p:sp>
        <p:nvSpPr>
          <p:cNvPr id="2" name="Rectangle 1"/>
          <p:cNvSpPr/>
          <p:nvPr/>
        </p:nvSpPr>
        <p:spPr>
          <a:xfrm>
            <a:off x="1128425" y="5165496"/>
            <a:ext cx="4572000" cy="523220"/>
          </a:xfrm>
          <a:prstGeom prst="rect">
            <a:avLst/>
          </a:prstGeom>
        </p:spPr>
        <p:txBody>
          <a:bodyPr>
            <a:spAutoFit/>
          </a:bodyPr>
          <a:lstStyle/>
          <a:p>
            <a:r>
              <a:rPr lang="en-US" dirty="0"/>
              <a:t>https://</a:t>
            </a:r>
            <a:r>
              <a:rPr lang="en-US" dirty="0">
                <a:solidFill>
                  <a:schemeClr val="accent2"/>
                </a:solidFill>
              </a:rPr>
              <a:t>www.archdaily.com/779178/these-are-the-worlds-25-tallest-build</a:t>
            </a:r>
          </a:p>
        </p:txBody>
      </p:sp>
      <p:sp>
        <p:nvSpPr>
          <p:cNvPr id="7" name="Rectangle 6"/>
          <p:cNvSpPr/>
          <p:nvPr/>
        </p:nvSpPr>
        <p:spPr>
          <a:xfrm>
            <a:off x="311532" y="867298"/>
            <a:ext cx="7200891" cy="338554"/>
          </a:xfrm>
          <a:prstGeom prst="rect">
            <a:avLst/>
          </a:prstGeom>
        </p:spPr>
        <p:txBody>
          <a:bodyPr wrap="square">
            <a:spAutoFit/>
          </a:bodyPr>
          <a:lstStyle/>
          <a:p>
            <a:r>
              <a:rPr lang="en-US" sz="1600" dirty="0" smtClean="0">
                <a:solidFill>
                  <a:schemeClr val="tx1"/>
                </a:solidFill>
              </a:rPr>
              <a:t>Tallest  buildings </a:t>
            </a:r>
          </a:p>
        </p:txBody>
      </p:sp>
      <p:sp>
        <p:nvSpPr>
          <p:cNvPr id="8" name="Rectangle 7"/>
          <p:cNvSpPr/>
          <p:nvPr/>
        </p:nvSpPr>
        <p:spPr>
          <a:xfrm>
            <a:off x="4188148" y="3474197"/>
            <a:ext cx="4572000" cy="584775"/>
          </a:xfrm>
          <a:prstGeom prst="rect">
            <a:avLst/>
          </a:prstGeom>
        </p:spPr>
        <p:txBody>
          <a:bodyPr>
            <a:spAutoFit/>
          </a:bodyPr>
          <a:lstStyle/>
          <a:p>
            <a:r>
              <a:rPr lang="en-US" sz="1600" dirty="0" smtClean="0">
                <a:solidFill>
                  <a:schemeClr val="tx1"/>
                </a:solidFill>
              </a:rPr>
              <a:t> Words tallest buildings - reference</a:t>
            </a:r>
          </a:p>
          <a:p>
            <a:r>
              <a:rPr lang="en-US" sz="1600" dirty="0" smtClean="0">
                <a:solidFill>
                  <a:schemeClr val="tx1"/>
                </a:solidFill>
              </a:rPr>
              <a:t>  </a:t>
            </a:r>
            <a:r>
              <a:rPr lang="en-US" sz="1100" dirty="0" smtClean="0">
                <a:solidFill>
                  <a:schemeClr val="accent1"/>
                </a:solidFill>
              </a:rPr>
              <a:t>www.archdaily.com/779178/these-are-the-worlds-25-tallest-build</a:t>
            </a:r>
            <a:endParaRPr lang="en-US" sz="1100" dirty="0">
              <a:solidFill>
                <a:schemeClr val="accent1"/>
              </a:solidFill>
            </a:endParaRPr>
          </a:p>
        </p:txBody>
      </p:sp>
      <p:sp>
        <p:nvSpPr>
          <p:cNvPr id="10" name="Rectangle 9"/>
          <p:cNvSpPr/>
          <p:nvPr/>
        </p:nvSpPr>
        <p:spPr>
          <a:xfrm>
            <a:off x="193811" y="2562288"/>
            <a:ext cx="4257656" cy="830997"/>
          </a:xfrm>
          <a:prstGeom prst="rect">
            <a:avLst/>
          </a:prstGeom>
        </p:spPr>
        <p:txBody>
          <a:bodyPr wrap="square">
            <a:spAutoFit/>
          </a:bodyPr>
          <a:lstStyle/>
          <a:p>
            <a:r>
              <a:rPr lang="en-US" sz="1600" dirty="0">
                <a:solidFill>
                  <a:schemeClr val="tx1"/>
                </a:solidFill>
              </a:rPr>
              <a:t>W</a:t>
            </a:r>
            <a:r>
              <a:rPr lang="en-US" sz="1600" dirty="0" smtClean="0">
                <a:solidFill>
                  <a:schemeClr val="tx1"/>
                </a:solidFill>
              </a:rPr>
              <a:t>ords tallest buildings represent dangers: earthquake, fire, collisions with air traffic, other. </a:t>
            </a:r>
          </a:p>
        </p:txBody>
      </p:sp>
      <p:sp>
        <p:nvSpPr>
          <p:cNvPr id="12" name="Rectangle 11"/>
          <p:cNvSpPr/>
          <p:nvPr/>
        </p:nvSpPr>
        <p:spPr>
          <a:xfrm>
            <a:off x="311532" y="1424987"/>
            <a:ext cx="8130922" cy="861774"/>
          </a:xfrm>
          <a:prstGeom prst="rect">
            <a:avLst/>
          </a:prstGeom>
        </p:spPr>
        <p:txBody>
          <a:bodyPr wrap="square">
            <a:spAutoFit/>
          </a:bodyPr>
          <a:lstStyle/>
          <a:p>
            <a:r>
              <a:rPr lang="en-US" sz="1000" dirty="0" smtClean="0">
                <a:solidFill>
                  <a:schemeClr val="tx1"/>
                </a:solidFill>
              </a:rPr>
              <a:t>Jeddah            Burj              Suzhou         Signature     Shanghai        Makkah          Tonym                Taipei           Shanghai   International</a:t>
            </a:r>
          </a:p>
          <a:p>
            <a:r>
              <a:rPr lang="en-US" sz="1000" dirty="0">
                <a:solidFill>
                  <a:schemeClr val="tx1"/>
                </a:solidFill>
              </a:rPr>
              <a:t> </a:t>
            </a:r>
            <a:r>
              <a:rPr lang="en-US" sz="1000" dirty="0" smtClean="0">
                <a:solidFill>
                  <a:schemeClr val="tx1"/>
                </a:solidFill>
              </a:rPr>
              <a:t>Tower           </a:t>
            </a:r>
            <a:r>
              <a:rPr lang="en-US" sz="1000" dirty="0" smtClean="0">
                <a:solidFill>
                  <a:schemeClr val="tx1"/>
                </a:solidFill>
              </a:rPr>
              <a:t>Khalifa</a:t>
            </a:r>
            <a:r>
              <a:rPr lang="en-US" sz="1000" dirty="0" smtClean="0">
                <a:solidFill>
                  <a:schemeClr val="tx1"/>
                </a:solidFill>
              </a:rPr>
              <a:t>          </a:t>
            </a:r>
            <a:r>
              <a:rPr lang="en-US" sz="1000" dirty="0" smtClean="0">
                <a:solidFill>
                  <a:schemeClr val="tx1"/>
                </a:solidFill>
              </a:rPr>
              <a:t>bongnan</a:t>
            </a:r>
            <a:r>
              <a:rPr lang="en-US" sz="1000" dirty="0" smtClean="0">
                <a:solidFill>
                  <a:schemeClr val="tx1"/>
                </a:solidFill>
              </a:rPr>
              <a:t>          Center          Tower           Tower             Royal Clock      Chow101             101                World        Commerce                          center            </a:t>
            </a:r>
          </a:p>
          <a:p>
            <a:r>
              <a:rPr lang="en-US" sz="1000" dirty="0" smtClean="0">
                <a:solidFill>
                  <a:schemeClr val="tx1"/>
                </a:solidFill>
              </a:rPr>
              <a:t>1,000+                            729 m/2392 </a:t>
            </a:r>
            <a:r>
              <a:rPr lang="en-US" sz="1000" dirty="0" smtClean="0">
                <a:solidFill>
                  <a:schemeClr val="tx1"/>
                </a:solidFill>
              </a:rPr>
              <a:t>ft</a:t>
            </a:r>
            <a:endParaRPr lang="en-US" sz="1000" dirty="0" smtClean="0">
              <a:solidFill>
                <a:schemeClr val="tx1"/>
              </a:solidFill>
            </a:endParaRPr>
          </a:p>
          <a:p>
            <a:r>
              <a:rPr lang="en-US" sz="1000" dirty="0" smtClean="0">
                <a:solidFill>
                  <a:schemeClr val="tx1"/>
                </a:solidFill>
              </a:rPr>
              <a:t>2,722 feet                          </a:t>
            </a:r>
            <a:r>
              <a:rPr lang="en-US" sz="1000" dirty="0" smtClean="0">
                <a:solidFill>
                  <a:schemeClr val="tx1"/>
                </a:solidFill>
              </a:rPr>
              <a:t>Sushov</a:t>
            </a:r>
            <a:endParaRPr lang="en-US" sz="1000" dirty="0" smtClean="0">
              <a:solidFill>
                <a:schemeClr val="tx1"/>
              </a:solidFill>
            </a:endParaRPr>
          </a:p>
        </p:txBody>
      </p:sp>
      <p:sp>
        <p:nvSpPr>
          <p:cNvPr id="9" name="Rectangle 8"/>
          <p:cNvSpPr/>
          <p:nvPr/>
        </p:nvSpPr>
        <p:spPr>
          <a:xfrm>
            <a:off x="266709" y="4377819"/>
            <a:ext cx="8402162" cy="584775"/>
          </a:xfrm>
          <a:prstGeom prst="rect">
            <a:avLst/>
          </a:prstGeom>
        </p:spPr>
        <p:txBody>
          <a:bodyPr wrap="square">
            <a:spAutoFit/>
          </a:bodyPr>
          <a:lstStyle/>
          <a:p>
            <a:r>
              <a:rPr lang="en-US" sz="1600" dirty="0" smtClean="0">
                <a:solidFill>
                  <a:schemeClr val="tx1"/>
                </a:solidFill>
              </a:rPr>
              <a:t>O</a:t>
            </a:r>
            <a:r>
              <a:rPr lang="en-US" sz="1600" dirty="0" smtClean="0">
                <a:solidFill>
                  <a:schemeClr val="tx1"/>
                </a:solidFill>
              </a:rPr>
              <a:t>ther objects and systems created, by natur</a:t>
            </a:r>
            <a:r>
              <a:rPr lang="en-US" sz="1600" dirty="0" smtClean="0">
                <a:solidFill>
                  <a:schemeClr val="tx1"/>
                </a:solidFill>
              </a:rPr>
              <a:t>e</a:t>
            </a:r>
            <a:r>
              <a:rPr lang="en-US" sz="1600" dirty="0" smtClean="0">
                <a:solidFill>
                  <a:schemeClr val="tx1"/>
                </a:solidFill>
              </a:rPr>
              <a:t> or by humans, for technological experiments or for show  and pleasure.  </a:t>
            </a:r>
            <a:endParaRPr lang="en-US" sz="1600" dirty="0" smtClean="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Implementing </a:t>
            </a:r>
            <a:r>
              <a:rPr lang="en" dirty="0" smtClean="0"/>
              <a:t>Prevention/Preventative </a:t>
            </a:r>
            <a:r>
              <a:rPr lang="en" dirty="0"/>
              <a:t>Engineering</a:t>
            </a:r>
            <a:endParaRPr dirty="0"/>
          </a:p>
        </p:txBody>
      </p:sp>
      <p:sp>
        <p:nvSpPr>
          <p:cNvPr id="214" name="Google Shape;214;p33"/>
          <p:cNvSpPr txBox="1">
            <a:spLocks noGrp="1"/>
          </p:cNvSpPr>
          <p:nvPr>
            <p:ph type="body" idx="1"/>
          </p:nvPr>
        </p:nvSpPr>
        <p:spPr>
          <a:xfrm>
            <a:off x="1365529" y="1414224"/>
            <a:ext cx="5707624" cy="1929611"/>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Research domain</a:t>
            </a:r>
            <a:endParaRPr dirty="0"/>
          </a:p>
          <a:p>
            <a:pPr marL="457200" lvl="0" indent="-342900" algn="l" rtl="0">
              <a:spcBef>
                <a:spcPts val="0"/>
              </a:spcBef>
              <a:spcAft>
                <a:spcPts val="0"/>
              </a:spcAft>
              <a:buSzPts val="1800"/>
              <a:buChar char="●"/>
            </a:pPr>
            <a:r>
              <a:rPr lang="en" dirty="0" smtClean="0"/>
              <a:t>College/University  </a:t>
            </a:r>
            <a:r>
              <a:rPr lang="en" dirty="0"/>
              <a:t>major</a:t>
            </a:r>
            <a:endParaRPr dirty="0"/>
          </a:p>
          <a:p>
            <a:pPr marL="457200" lvl="0" indent="-342900" algn="l" rtl="0">
              <a:spcBef>
                <a:spcPts val="0"/>
              </a:spcBef>
              <a:spcAft>
                <a:spcPts val="0"/>
              </a:spcAft>
              <a:buSzPts val="1800"/>
              <a:buChar char="●"/>
            </a:pPr>
            <a:r>
              <a:rPr lang="en" dirty="0" smtClean="0"/>
              <a:t>Combination of </a:t>
            </a:r>
            <a:r>
              <a:rPr lang="en" dirty="0"/>
              <a:t>different domains of </a:t>
            </a:r>
            <a:r>
              <a:rPr lang="en" dirty="0" smtClean="0"/>
              <a:t>engineering</a:t>
            </a:r>
          </a:p>
          <a:p>
            <a:pPr marL="457200" lvl="0" indent="-342900" algn="l" rtl="0">
              <a:spcBef>
                <a:spcPts val="0"/>
              </a:spcBef>
              <a:spcAft>
                <a:spcPts val="0"/>
              </a:spcAft>
              <a:buSzPts val="1800"/>
              <a:buChar char="●"/>
            </a:pPr>
            <a:r>
              <a:rPr lang="en" dirty="0" smtClean="0"/>
              <a:t>New majors: Municipal Level Preventions</a:t>
            </a:r>
          </a:p>
          <a:p>
            <a:pPr marL="457200" lvl="0" indent="-342900" algn="l" rtl="0">
              <a:spcBef>
                <a:spcPts val="0"/>
              </a:spcBef>
              <a:spcAft>
                <a:spcPts val="0"/>
              </a:spcAft>
              <a:buSzPts val="1800"/>
              <a:buChar char="●"/>
            </a:pPr>
            <a:r>
              <a:rPr lang="en" dirty="0" smtClean="0"/>
              <a:t>Preventions, </a:t>
            </a:r>
            <a:r>
              <a:rPr lang="en" dirty="0"/>
              <a:t>F</a:t>
            </a:r>
            <a:r>
              <a:rPr lang="en" dirty="0" smtClean="0"/>
              <a:t>ederal Level Preventions</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4"/>
          <p:cNvSpPr txBox="1">
            <a:spLocks noGrp="1"/>
          </p:cNvSpPr>
          <p:nvPr>
            <p:ph type="title"/>
          </p:nvPr>
        </p:nvSpPr>
        <p:spPr>
          <a:xfrm>
            <a:off x="311699" y="445025"/>
            <a:ext cx="8688865"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Possibilities </a:t>
            </a:r>
            <a:r>
              <a:rPr lang="en" dirty="0" smtClean="0"/>
              <a:t>of Creativity in Preventative </a:t>
            </a:r>
            <a:r>
              <a:rPr lang="en" dirty="0"/>
              <a:t>Engineering</a:t>
            </a:r>
            <a:endParaRPr dirty="0"/>
          </a:p>
        </p:txBody>
      </p:sp>
      <p:sp>
        <p:nvSpPr>
          <p:cNvPr id="221" name="Google Shape;221;p34"/>
          <p:cNvSpPr txBox="1">
            <a:spLocks noGrp="1"/>
          </p:cNvSpPr>
          <p:nvPr>
            <p:ph type="body" idx="1"/>
          </p:nvPr>
        </p:nvSpPr>
        <p:spPr>
          <a:xfrm>
            <a:off x="311700" y="1152475"/>
            <a:ext cx="37218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Students’ Ideas of inventions in Preventative </a:t>
            </a:r>
            <a:r>
              <a:rPr lang="en" dirty="0" smtClean="0"/>
              <a:t>Engineering </a:t>
            </a:r>
            <a:endParaRPr dirty="0"/>
          </a:p>
          <a:p>
            <a:pPr marL="457200" lvl="0" indent="-342900" algn="l" rtl="0">
              <a:spcBef>
                <a:spcPts val="1600"/>
              </a:spcBef>
              <a:spcAft>
                <a:spcPts val="0"/>
              </a:spcAft>
              <a:buSzPts val="1800"/>
              <a:buChar char="●"/>
            </a:pPr>
            <a:r>
              <a:rPr lang="en" dirty="0" smtClean="0"/>
              <a:t>Chair walking  </a:t>
            </a:r>
            <a:r>
              <a:rPr lang="en" dirty="0"/>
              <a:t>on steps</a:t>
            </a:r>
            <a:endParaRPr dirty="0"/>
          </a:p>
          <a:p>
            <a:pPr marL="457200" lvl="0" indent="-342900" algn="l" rtl="0">
              <a:spcBef>
                <a:spcPts val="0"/>
              </a:spcBef>
              <a:spcAft>
                <a:spcPts val="0"/>
              </a:spcAft>
              <a:buSzPts val="1800"/>
              <a:buChar char="●"/>
            </a:pPr>
            <a:r>
              <a:rPr lang="en" dirty="0"/>
              <a:t>Flying car</a:t>
            </a:r>
            <a:endParaRPr dirty="0"/>
          </a:p>
          <a:p>
            <a:pPr marL="457200" lvl="0" indent="-342900" algn="l" rtl="0">
              <a:spcBef>
                <a:spcPts val="0"/>
              </a:spcBef>
              <a:spcAft>
                <a:spcPts val="0"/>
              </a:spcAft>
              <a:buSzPts val="1800"/>
              <a:buChar char="●"/>
            </a:pPr>
            <a:r>
              <a:rPr lang="en" dirty="0"/>
              <a:t>Flying segway</a:t>
            </a:r>
            <a:endParaRPr dirty="0"/>
          </a:p>
          <a:p>
            <a:pPr marL="457200" lvl="0" indent="-342900" algn="l" rtl="0">
              <a:spcBef>
                <a:spcPts val="0"/>
              </a:spcBef>
              <a:spcAft>
                <a:spcPts val="0"/>
              </a:spcAft>
              <a:buSzPts val="1800"/>
              <a:buChar char="●"/>
            </a:pPr>
            <a:r>
              <a:rPr lang="en" dirty="0"/>
              <a:t>Flying rescue vehicles</a:t>
            </a:r>
            <a:endParaRPr dirty="0"/>
          </a:p>
          <a:p>
            <a:pPr marL="457200" lvl="0" indent="-342900" algn="l" rtl="0">
              <a:spcBef>
                <a:spcPts val="0"/>
              </a:spcBef>
              <a:spcAft>
                <a:spcPts val="0"/>
              </a:spcAft>
              <a:buSzPts val="1800"/>
              <a:buChar char="●"/>
            </a:pPr>
            <a:r>
              <a:rPr lang="en" dirty="0"/>
              <a:t>Fire rescue </a:t>
            </a:r>
            <a:r>
              <a:rPr lang="en" dirty="0" smtClean="0"/>
              <a:t>devices</a:t>
            </a:r>
            <a:r>
              <a:rPr lang="en" dirty="0" smtClean="0"/>
              <a:t> </a:t>
            </a:r>
            <a:endParaRPr dirty="0"/>
          </a:p>
          <a:p>
            <a:pPr marL="457200" lvl="0" indent="-342900" algn="l" rtl="0">
              <a:spcBef>
                <a:spcPts val="0"/>
              </a:spcBef>
              <a:spcAft>
                <a:spcPts val="0"/>
              </a:spcAft>
              <a:buSzPts val="1800"/>
              <a:buChar char="●"/>
            </a:pPr>
            <a:r>
              <a:rPr lang="en" dirty="0"/>
              <a:t>Personal parachutes</a:t>
            </a:r>
            <a:endParaRPr dirty="0"/>
          </a:p>
          <a:p>
            <a:pPr marL="457200" lvl="0" indent="-342900" algn="l" rtl="0">
              <a:spcBef>
                <a:spcPts val="0"/>
              </a:spcBef>
              <a:spcAft>
                <a:spcPts val="0"/>
              </a:spcAft>
              <a:buSzPts val="1800"/>
              <a:buChar char="●"/>
            </a:pPr>
            <a:r>
              <a:rPr lang="en" dirty="0"/>
              <a:t>Street safety equipment (boats, hot air balloons)</a:t>
            </a:r>
            <a:endParaRPr dirty="0"/>
          </a:p>
          <a:p>
            <a:pPr marL="457200" lvl="0" indent="0" algn="l" rtl="0">
              <a:spcBef>
                <a:spcPts val="1600"/>
              </a:spcBef>
              <a:spcAft>
                <a:spcPts val="0"/>
              </a:spcAft>
              <a:buNone/>
            </a:pPr>
            <a:endParaRPr dirty="0"/>
          </a:p>
          <a:p>
            <a:pPr marL="457200" lvl="0" indent="0" algn="l" rtl="0">
              <a:spcBef>
                <a:spcPts val="1600"/>
              </a:spcBef>
              <a:spcAft>
                <a:spcPts val="1600"/>
              </a:spcAft>
              <a:buNone/>
            </a:pPr>
            <a:endParaRPr dirty="0"/>
          </a:p>
        </p:txBody>
      </p:sp>
      <p:sp>
        <p:nvSpPr>
          <p:cNvPr id="222" name="Google Shape;222;p34"/>
          <p:cNvSpPr txBox="1"/>
          <p:nvPr/>
        </p:nvSpPr>
        <p:spPr>
          <a:xfrm>
            <a:off x="4235653" y="2341419"/>
            <a:ext cx="4420800" cy="155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EFEFEF"/>
                </a:solidFill>
              </a:rPr>
              <a:t>Inventions will continue to be made, but this major will help progress technologies that are imminent. This will have direct </a:t>
            </a:r>
            <a:r>
              <a:rPr lang="en" dirty="0" smtClean="0">
                <a:solidFill>
                  <a:srgbClr val="EFEFEF"/>
                </a:solidFill>
              </a:rPr>
              <a:t>positive</a:t>
            </a:r>
            <a:r>
              <a:rPr lang="en" dirty="0" smtClean="0">
                <a:solidFill>
                  <a:srgbClr val="EFEFEF"/>
                </a:solidFill>
              </a:rPr>
              <a:t> </a:t>
            </a:r>
            <a:r>
              <a:rPr lang="en" dirty="0">
                <a:solidFill>
                  <a:srgbClr val="EFEFEF"/>
                </a:solidFill>
              </a:rPr>
              <a:t>outcomes </a:t>
            </a:r>
            <a:r>
              <a:rPr lang="en" dirty="0" smtClean="0">
                <a:solidFill>
                  <a:srgbClr val="EFEFEF"/>
                </a:solidFill>
              </a:rPr>
              <a:t>effecting</a:t>
            </a:r>
            <a:r>
              <a:rPr lang="en" dirty="0" smtClean="0">
                <a:solidFill>
                  <a:srgbClr val="EFEFEF"/>
                </a:solidFill>
              </a:rPr>
              <a:t> </a:t>
            </a:r>
            <a:r>
              <a:rPr lang="en" dirty="0">
                <a:solidFill>
                  <a:srgbClr val="EFEFEF"/>
                </a:solidFill>
              </a:rPr>
              <a:t>global economy, markets, safety, </a:t>
            </a:r>
            <a:r>
              <a:rPr lang="en" dirty="0" smtClean="0">
                <a:solidFill>
                  <a:srgbClr val="EFEFEF"/>
                </a:solidFill>
              </a:rPr>
              <a:t>ease of preventive operations, governmental </a:t>
            </a:r>
            <a:r>
              <a:rPr lang="en" dirty="0">
                <a:solidFill>
                  <a:srgbClr val="EFEFEF"/>
                </a:solidFill>
              </a:rPr>
              <a:t>systems, protection strategies, and much more that cannot </a:t>
            </a:r>
            <a:r>
              <a:rPr lang="en" dirty="0" smtClean="0">
                <a:solidFill>
                  <a:srgbClr val="EFEFEF"/>
                </a:solidFill>
              </a:rPr>
              <a:t>still </a:t>
            </a:r>
            <a:r>
              <a:rPr lang="en" dirty="0" smtClean="0">
                <a:solidFill>
                  <a:srgbClr val="EFEFEF"/>
                </a:solidFill>
              </a:rPr>
              <a:t>be </a:t>
            </a:r>
            <a:r>
              <a:rPr lang="en" dirty="0">
                <a:solidFill>
                  <a:srgbClr val="EFEFEF"/>
                </a:solidFill>
              </a:rPr>
              <a:t>predicted.  </a:t>
            </a:r>
            <a:endParaRPr dirty="0">
              <a:solidFill>
                <a:srgbClr val="EFEFEF"/>
              </a:solidFill>
            </a:endParaRPr>
          </a:p>
        </p:txBody>
      </p:sp>
      <p:sp>
        <p:nvSpPr>
          <p:cNvPr id="224" name="Google Shape;224;p34"/>
          <p:cNvSpPr txBox="1"/>
          <p:nvPr/>
        </p:nvSpPr>
        <p:spPr>
          <a:xfrm>
            <a:off x="4520853" y="1524172"/>
            <a:ext cx="3223411" cy="55784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dirty="0">
                <a:solidFill>
                  <a:srgbClr val="999999"/>
                </a:solidFill>
              </a:rPr>
              <a:t>https://www.businessinsider.com/earthquake-resistant-buildings-2011-3</a:t>
            </a:r>
            <a:endParaRPr sz="1200" dirty="0">
              <a:solidFill>
                <a:srgbClr val="999999"/>
              </a:solidFill>
            </a:endParaRPr>
          </a:p>
          <a:p>
            <a:pPr marL="0" lvl="0" indent="0" algn="l" rtl="0">
              <a:spcBef>
                <a:spcPts val="0"/>
              </a:spcBef>
              <a:spcAft>
                <a:spcPts val="0"/>
              </a:spcAft>
              <a:buNone/>
            </a:pPr>
            <a:endParaRPr sz="700" dirty="0">
              <a:solidFill>
                <a:srgbClr val="99999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Heavy equipment - student ideas</a:t>
            </a:r>
            <a:endParaRPr dirty="0"/>
          </a:p>
        </p:txBody>
      </p:sp>
      <p:sp>
        <p:nvSpPr>
          <p:cNvPr id="230" name="Google Shape;230;p35"/>
          <p:cNvSpPr txBox="1">
            <a:spLocks noGrp="1"/>
          </p:cNvSpPr>
          <p:nvPr>
            <p:ph type="body" idx="1"/>
          </p:nvPr>
        </p:nvSpPr>
        <p:spPr>
          <a:xfrm>
            <a:off x="375700" y="1064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smtClean="0"/>
              <a:t>Vertically </a:t>
            </a:r>
            <a:r>
              <a:rPr lang="en" dirty="0"/>
              <a:t>starting </a:t>
            </a:r>
            <a:r>
              <a:rPr lang="en" dirty="0" smtClean="0"/>
              <a:t>small airplanes</a:t>
            </a:r>
            <a:endParaRPr dirty="0"/>
          </a:p>
          <a:p>
            <a:pPr marL="457200" lvl="0" indent="-342900" algn="l" rtl="0">
              <a:spcBef>
                <a:spcPts val="0"/>
              </a:spcBef>
              <a:spcAft>
                <a:spcPts val="0"/>
              </a:spcAft>
              <a:buSzPts val="1800"/>
              <a:buChar char="●"/>
            </a:pPr>
            <a:r>
              <a:rPr lang="en" dirty="0"/>
              <a:t>Helicopters</a:t>
            </a:r>
            <a:endParaRPr dirty="0"/>
          </a:p>
          <a:p>
            <a:pPr marL="457200" lvl="0" indent="-342900" algn="l" rtl="0">
              <a:spcBef>
                <a:spcPts val="0"/>
              </a:spcBef>
              <a:spcAft>
                <a:spcPts val="0"/>
              </a:spcAft>
              <a:buSzPts val="1800"/>
              <a:buChar char="●"/>
            </a:pPr>
            <a:r>
              <a:rPr lang="en" dirty="0" smtClean="0"/>
              <a:t>Paraschootes</a:t>
            </a:r>
            <a:endParaRPr dirty="0"/>
          </a:p>
          <a:p>
            <a:pPr marL="457200" lvl="0" indent="-342900" algn="l" rtl="0">
              <a:spcBef>
                <a:spcPts val="0"/>
              </a:spcBef>
              <a:spcAft>
                <a:spcPts val="0"/>
              </a:spcAft>
              <a:buSzPts val="1800"/>
              <a:buChar char="●"/>
            </a:pPr>
            <a:r>
              <a:rPr lang="en" dirty="0" smtClean="0"/>
              <a:t>Down-Slides </a:t>
            </a:r>
            <a:r>
              <a:rPr lang="en" dirty="0"/>
              <a:t>on line</a:t>
            </a:r>
            <a:endParaRPr dirty="0"/>
          </a:p>
          <a:p>
            <a:pPr marL="457200" lvl="0" indent="-342900" algn="l" rtl="0">
              <a:spcBef>
                <a:spcPts val="0"/>
              </a:spcBef>
              <a:spcAft>
                <a:spcPts val="0"/>
              </a:spcAft>
              <a:buSzPts val="1800"/>
              <a:buChar char="●"/>
            </a:pPr>
            <a:r>
              <a:rPr lang="en" dirty="0"/>
              <a:t>Slides inside of a tube</a:t>
            </a:r>
            <a:endParaRPr dirty="0"/>
          </a:p>
          <a:p>
            <a:pPr marL="457200" lvl="0" indent="-342900" algn="l" rtl="0">
              <a:spcBef>
                <a:spcPts val="0"/>
              </a:spcBef>
              <a:spcAft>
                <a:spcPts val="0"/>
              </a:spcAft>
              <a:buSzPts val="1800"/>
              <a:buChar char="●"/>
            </a:pPr>
            <a:r>
              <a:rPr lang="en" dirty="0"/>
              <a:t>Pneumatic </a:t>
            </a:r>
            <a:r>
              <a:rPr lang="en" dirty="0" smtClean="0"/>
              <a:t>rolling containers  </a:t>
            </a:r>
          </a:p>
          <a:p>
            <a:pPr lvl="0"/>
            <a:r>
              <a:rPr lang="en" dirty="0" smtClean="0"/>
              <a:t>Pneumatic gans and  catapults </a:t>
            </a:r>
            <a:r>
              <a:rPr lang="en" dirty="0"/>
              <a:t>shooting </a:t>
            </a:r>
            <a:r>
              <a:rPr lang="en" dirty="0"/>
              <a:t>people out </a:t>
            </a:r>
            <a:r>
              <a:rPr lang="en" dirty="0"/>
              <a:t>with parachute  away from a burning </a:t>
            </a:r>
            <a:r>
              <a:rPr lang="en" dirty="0" smtClean="0"/>
              <a:t> areas</a:t>
            </a:r>
            <a:endParaRPr dirty="0"/>
          </a:p>
          <a:p>
            <a:pPr marL="457200" lvl="0" indent="-342900" algn="l" rtl="0">
              <a:spcBef>
                <a:spcPts val="0"/>
              </a:spcBef>
              <a:spcAft>
                <a:spcPts val="0"/>
              </a:spcAft>
              <a:buSzPts val="1800"/>
              <a:buChar char="●"/>
            </a:pPr>
            <a:r>
              <a:rPr lang="en" dirty="0"/>
              <a:t>Backpack </a:t>
            </a:r>
            <a:r>
              <a:rPr lang="en" dirty="0" smtClean="0"/>
              <a:t>extinguishers</a:t>
            </a:r>
          </a:p>
          <a:p>
            <a:pPr marL="457200" lvl="0" indent="-342900" algn="l" rtl="0">
              <a:spcBef>
                <a:spcPts val="0"/>
              </a:spcBef>
              <a:spcAft>
                <a:spcPts val="0"/>
              </a:spcAft>
              <a:buSzPts val="1800"/>
              <a:buChar char="●"/>
            </a:pPr>
            <a:r>
              <a:rPr lang="en" dirty="0" smtClean="0"/>
              <a:t>Other personal and group resque equipment</a:t>
            </a:r>
            <a:endParaRPr dirty="0"/>
          </a:p>
          <a:p>
            <a:pPr marL="457200" lvl="0" indent="0" algn="l" rtl="0">
              <a:spcBef>
                <a:spcPts val="1600"/>
              </a:spcBef>
              <a:spcAft>
                <a:spcPts val="0"/>
              </a:spcAft>
              <a:buNone/>
            </a:pPr>
            <a:r>
              <a:rPr lang="en" dirty="0"/>
              <a:t> </a:t>
            </a:r>
            <a:endParaRPr dirty="0"/>
          </a:p>
          <a:p>
            <a:pPr marL="0" lvl="0" indent="0" algn="l" rtl="0">
              <a:spcBef>
                <a:spcPts val="1600"/>
              </a:spcBef>
              <a:spcAft>
                <a:spcPts val="1600"/>
              </a:spcAft>
              <a:buNone/>
            </a:pP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Summary</a:t>
            </a:r>
            <a:endParaRPr dirty="0"/>
          </a:p>
        </p:txBody>
      </p:sp>
      <p:sp>
        <p:nvSpPr>
          <p:cNvPr id="236" name="Google Shape;236;p36"/>
          <p:cNvSpPr txBox="1">
            <a:spLocks noGrp="1"/>
          </p:cNvSpPr>
          <p:nvPr>
            <p:ph type="body" idx="1"/>
          </p:nvPr>
        </p:nvSpPr>
        <p:spPr>
          <a:xfrm>
            <a:off x="789650" y="1163850"/>
            <a:ext cx="70053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Char char="●"/>
            </a:pPr>
            <a:r>
              <a:rPr lang="en" dirty="0">
                <a:solidFill>
                  <a:schemeClr val="dk1"/>
                </a:solidFill>
              </a:rPr>
              <a:t>Regulatory solutions </a:t>
            </a:r>
            <a:endParaRPr dirty="0">
              <a:solidFill>
                <a:schemeClr val="dk1"/>
              </a:solidFill>
            </a:endParaRPr>
          </a:p>
          <a:p>
            <a:pPr marL="457200" lvl="0" indent="-342900" algn="l" rtl="0">
              <a:spcBef>
                <a:spcPts val="0"/>
              </a:spcBef>
              <a:spcAft>
                <a:spcPts val="0"/>
              </a:spcAft>
              <a:buClr>
                <a:schemeClr val="dk1"/>
              </a:buClr>
              <a:buSzPts val="1800"/>
              <a:buChar char="●"/>
            </a:pPr>
            <a:r>
              <a:rPr lang="en" dirty="0" smtClean="0">
                <a:solidFill>
                  <a:schemeClr val="dk1"/>
                </a:solidFill>
              </a:rPr>
              <a:t>Economy </a:t>
            </a:r>
            <a:r>
              <a:rPr lang="en" dirty="0">
                <a:solidFill>
                  <a:schemeClr val="dk1"/>
                </a:solidFill>
              </a:rPr>
              <a:t>solutions</a:t>
            </a:r>
            <a:endParaRPr dirty="0">
              <a:solidFill>
                <a:schemeClr val="dk1"/>
              </a:solidFill>
            </a:endParaRPr>
          </a:p>
          <a:p>
            <a:pPr marL="457200" lvl="0" indent="-342900" algn="l" rtl="0">
              <a:spcBef>
                <a:spcPts val="0"/>
              </a:spcBef>
              <a:spcAft>
                <a:spcPts val="0"/>
              </a:spcAft>
              <a:buClr>
                <a:schemeClr val="dk1"/>
              </a:buClr>
              <a:buSzPts val="1800"/>
              <a:buChar char="●"/>
            </a:pPr>
            <a:r>
              <a:rPr lang="en" dirty="0" smtClean="0">
                <a:solidFill>
                  <a:schemeClr val="dk1"/>
                </a:solidFill>
              </a:rPr>
              <a:t>Environmentally </a:t>
            </a:r>
            <a:r>
              <a:rPr lang="en" dirty="0">
                <a:solidFill>
                  <a:schemeClr val="dk1"/>
                </a:solidFill>
              </a:rPr>
              <a:t>stable solutions</a:t>
            </a:r>
            <a:endParaRPr dirty="0">
              <a:solidFill>
                <a:schemeClr val="dk1"/>
              </a:solidFill>
            </a:endParaRPr>
          </a:p>
          <a:p>
            <a:pPr marL="457200" lvl="0" indent="-342900" algn="l" rtl="0">
              <a:spcBef>
                <a:spcPts val="0"/>
              </a:spcBef>
              <a:spcAft>
                <a:spcPts val="0"/>
              </a:spcAft>
              <a:buClr>
                <a:schemeClr val="dk1"/>
              </a:buClr>
              <a:buSzPts val="1800"/>
              <a:buChar char="●"/>
            </a:pPr>
            <a:r>
              <a:rPr lang="en" dirty="0" smtClean="0">
                <a:solidFill>
                  <a:schemeClr val="dk1"/>
                </a:solidFill>
              </a:rPr>
              <a:t>"Preventive </a:t>
            </a:r>
            <a:r>
              <a:rPr lang="en" dirty="0" smtClean="0">
                <a:solidFill>
                  <a:schemeClr val="dk1"/>
                </a:solidFill>
              </a:rPr>
              <a:t>Safety” solutions</a:t>
            </a:r>
            <a:endParaRPr dirty="0">
              <a:solidFill>
                <a:schemeClr val="dk1"/>
              </a:solidFill>
            </a:endParaRPr>
          </a:p>
          <a:p>
            <a:pPr marL="457200" lvl="0" indent="-342900" algn="l" rtl="0">
              <a:spcBef>
                <a:spcPts val="0"/>
              </a:spcBef>
              <a:spcAft>
                <a:spcPts val="0"/>
              </a:spcAft>
              <a:buClr>
                <a:schemeClr val="dk1"/>
              </a:buClr>
              <a:buSzPts val="1800"/>
              <a:buChar char="●"/>
            </a:pPr>
            <a:r>
              <a:rPr lang="en" dirty="0">
                <a:solidFill>
                  <a:schemeClr val="dk1"/>
                </a:solidFill>
              </a:rPr>
              <a:t>Easy to maintain </a:t>
            </a:r>
            <a:r>
              <a:rPr lang="en" dirty="0" smtClean="0">
                <a:solidFill>
                  <a:schemeClr val="dk1"/>
                </a:solidFill>
              </a:rPr>
              <a:t>solutions</a:t>
            </a:r>
          </a:p>
          <a:p>
            <a:pPr marL="457200" lvl="0" indent="-342900" algn="l" rtl="0">
              <a:spcBef>
                <a:spcPts val="0"/>
              </a:spcBef>
              <a:spcAft>
                <a:spcPts val="0"/>
              </a:spcAft>
              <a:buClr>
                <a:schemeClr val="dk1"/>
              </a:buClr>
              <a:buSzPts val="1800"/>
              <a:buChar char="●"/>
            </a:pPr>
            <a:r>
              <a:rPr lang="en" dirty="0" smtClean="0">
                <a:solidFill>
                  <a:schemeClr val="dk1"/>
                </a:solidFill>
              </a:rPr>
              <a:t>Other</a:t>
            </a:r>
            <a:endParaRPr dirty="0">
              <a:solidFill>
                <a:schemeClr val="dk1"/>
              </a:solidFill>
            </a:endParaRPr>
          </a:p>
          <a:p>
            <a:pPr marL="0" lvl="0" indent="0" algn="l" rtl="0">
              <a:spcBef>
                <a:spcPts val="1600"/>
              </a:spcBef>
              <a:spcAft>
                <a:spcPts val="1600"/>
              </a:spcAft>
              <a:buNone/>
            </a:pPr>
            <a:r>
              <a:rPr lang="en" dirty="0">
                <a:solidFill>
                  <a:schemeClr val="dk1"/>
                </a:solidFill>
              </a:rPr>
              <a:t/>
            </a:r>
            <a:br>
              <a:rPr lang="en" dirty="0">
                <a:solidFill>
                  <a:schemeClr val="dk1"/>
                </a:solidFill>
              </a:rPr>
            </a:br>
            <a:r>
              <a:rPr lang="en" dirty="0" smtClean="0">
                <a:solidFill>
                  <a:schemeClr val="dk1"/>
                </a:solidFill>
              </a:rPr>
              <a:t>            No </a:t>
            </a:r>
            <a:r>
              <a:rPr lang="en" dirty="0">
                <a:solidFill>
                  <a:schemeClr val="dk1"/>
                </a:solidFill>
              </a:rPr>
              <a:t>limit to the possibilities          </a:t>
            </a:r>
            <a:endParaRPr dirty="0">
              <a:solidFill>
                <a:schemeClr val="dk1"/>
              </a:solidFill>
            </a:endParaRPr>
          </a:p>
        </p:txBody>
      </p:sp>
      <p:sp>
        <p:nvSpPr>
          <p:cNvPr id="238" name="Google Shape;238;p36"/>
          <p:cNvSpPr txBox="1"/>
          <p:nvPr/>
        </p:nvSpPr>
        <p:spPr>
          <a:xfrm>
            <a:off x="4757791" y="3726432"/>
            <a:ext cx="2958600" cy="500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000" u="sng" dirty="0">
                <a:solidFill>
                  <a:schemeClr val="accent5"/>
                </a:solidFill>
                <a:hlinkClick r:id="rId3"/>
              </a:rPr>
              <a:t>http://www.intellectualventureslab.com/invent/hurricane-season</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37"/>
          <p:cNvSpPr txBox="1">
            <a:spLocks noGrp="1"/>
          </p:cNvSpPr>
          <p:nvPr>
            <p:ph type="title"/>
          </p:nvPr>
        </p:nvSpPr>
        <p:spPr>
          <a:xfrm>
            <a:off x="386661" y="107401"/>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Citations</a:t>
            </a:r>
            <a:endParaRPr dirty="0"/>
          </a:p>
        </p:txBody>
      </p:sp>
      <p:sp>
        <p:nvSpPr>
          <p:cNvPr id="244" name="Google Shape;244;p37"/>
          <p:cNvSpPr txBox="1">
            <a:spLocks noGrp="1"/>
          </p:cNvSpPr>
          <p:nvPr>
            <p:ph type="body" idx="1"/>
          </p:nvPr>
        </p:nvSpPr>
        <p:spPr>
          <a:xfrm>
            <a:off x="311700" y="574593"/>
            <a:ext cx="8670522" cy="437195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000" u="sng" dirty="0">
                <a:solidFill>
                  <a:schemeClr val="hlink"/>
                </a:solidFill>
                <a:hlinkClick r:id="rId3"/>
              </a:rPr>
              <a:t>https://www.weather.gov</a:t>
            </a:r>
            <a:r>
              <a:rPr lang="en" sz="1000" dirty="0"/>
              <a:t> [7,8</a:t>
            </a:r>
            <a:r>
              <a:rPr lang="en" sz="1000" dirty="0" smtClean="0"/>
              <a:t>]*)</a:t>
            </a:r>
            <a:endParaRPr sz="1000" dirty="0"/>
          </a:p>
          <a:p>
            <a:pPr marL="0" lvl="0" indent="0" algn="l" rtl="0">
              <a:spcBef>
                <a:spcPts val="1600"/>
              </a:spcBef>
              <a:spcAft>
                <a:spcPts val="0"/>
              </a:spcAft>
              <a:buNone/>
            </a:pPr>
            <a:r>
              <a:rPr lang="en" sz="1000" u="sng" dirty="0">
                <a:solidFill>
                  <a:schemeClr val="hlink"/>
                </a:solidFill>
                <a:hlinkClick r:id="rId4"/>
              </a:rPr>
              <a:t>https://www.nhc.noaa.gov/outreach/history/</a:t>
            </a:r>
            <a:r>
              <a:rPr lang="en" sz="1000" dirty="0"/>
              <a:t> [7,8]</a:t>
            </a:r>
            <a:endParaRPr sz="1000" dirty="0"/>
          </a:p>
          <a:p>
            <a:pPr marL="0" lvl="0" indent="0" algn="l" rtl="0">
              <a:spcBef>
                <a:spcPts val="1600"/>
              </a:spcBef>
              <a:spcAft>
                <a:spcPts val="0"/>
              </a:spcAft>
              <a:buNone/>
            </a:pPr>
            <a:r>
              <a:rPr lang="en" sz="1000" u="sng" dirty="0">
                <a:solidFill>
                  <a:schemeClr val="hlink"/>
                </a:solidFill>
                <a:hlinkClick r:id="rId5"/>
              </a:rPr>
              <a:t>https://www.climate.gov</a:t>
            </a:r>
            <a:r>
              <a:rPr lang="en" sz="1000" dirty="0"/>
              <a:t> [8]</a:t>
            </a:r>
            <a:endParaRPr sz="1000" dirty="0"/>
          </a:p>
          <a:p>
            <a:pPr marL="0" lvl="0" indent="0" algn="l" rtl="0">
              <a:spcBef>
                <a:spcPts val="1600"/>
              </a:spcBef>
              <a:spcAft>
                <a:spcPts val="0"/>
              </a:spcAft>
              <a:buNone/>
            </a:pPr>
            <a:r>
              <a:rPr lang="en" sz="1000" dirty="0"/>
              <a:t>Hurricane Increasing Intestity- </a:t>
            </a:r>
            <a:r>
              <a:rPr lang="en" sz="800" u="sng" dirty="0">
                <a:solidFill>
                  <a:schemeClr val="hlink"/>
                </a:solidFill>
                <a:hlinkClick r:id="rId6"/>
              </a:rPr>
              <a:t>https://www.nytimes.com/2018/09/19/climate/humans-hurricanes-causes-effects.html</a:t>
            </a:r>
            <a:endParaRPr sz="800" dirty="0"/>
          </a:p>
          <a:p>
            <a:pPr marL="0" lvl="0" indent="0" algn="l" rtl="0">
              <a:spcBef>
                <a:spcPts val="1600"/>
              </a:spcBef>
              <a:spcAft>
                <a:spcPts val="0"/>
              </a:spcAft>
              <a:buNone/>
            </a:pPr>
            <a:r>
              <a:rPr lang="en" sz="1000" dirty="0"/>
              <a:t>Protection from Hurricanes MIT person- [11</a:t>
            </a:r>
            <a:r>
              <a:rPr lang="en" sz="1000" dirty="0" smtClean="0"/>
              <a:t>];  </a:t>
            </a:r>
            <a:r>
              <a:rPr lang="en" sz="1000" u="sng" dirty="0">
                <a:solidFill>
                  <a:schemeClr val="hlink"/>
                </a:solidFill>
                <a:hlinkClick r:id="rId7"/>
              </a:rPr>
              <a:t>https://www.economist.com/technology-quarterly/2005/06/09/anti-hurricane-technology</a:t>
            </a:r>
            <a:endParaRPr sz="1000" dirty="0"/>
          </a:p>
          <a:p>
            <a:pPr marL="0" lvl="0" indent="0" algn="l" rtl="0">
              <a:spcBef>
                <a:spcPts val="1600"/>
              </a:spcBef>
              <a:spcAft>
                <a:spcPts val="0"/>
              </a:spcAft>
              <a:buNone/>
            </a:pPr>
            <a:r>
              <a:rPr lang="en" sz="1000" u="sng" dirty="0">
                <a:solidFill>
                  <a:schemeClr val="hlink"/>
                </a:solidFill>
                <a:hlinkClick r:id="rId8"/>
              </a:rPr>
              <a:t>https://www.weather.gov/lmk/tornado_climatology</a:t>
            </a:r>
            <a:r>
              <a:rPr lang="en" sz="1000" dirty="0"/>
              <a:t> [12] </a:t>
            </a:r>
            <a:endParaRPr sz="1000" dirty="0"/>
          </a:p>
          <a:p>
            <a:pPr marL="0" lvl="0" indent="0" algn="l" rtl="0">
              <a:spcBef>
                <a:spcPts val="1600"/>
              </a:spcBef>
              <a:spcAft>
                <a:spcPts val="0"/>
              </a:spcAft>
              <a:buNone/>
            </a:pPr>
            <a:r>
              <a:rPr lang="en" sz="1000" u="sng" dirty="0">
                <a:solidFill>
                  <a:schemeClr val="hlink"/>
                </a:solidFill>
                <a:hlinkClick r:id="rId9"/>
              </a:rPr>
              <a:t>www.ceramics.org</a:t>
            </a:r>
            <a:r>
              <a:rPr lang="en" sz="1000" dirty="0"/>
              <a:t> [19]</a:t>
            </a:r>
            <a:endParaRPr sz="1000" dirty="0"/>
          </a:p>
          <a:p>
            <a:pPr marL="0" lvl="0" indent="0" algn="l" rtl="0">
              <a:spcBef>
                <a:spcPts val="1600"/>
              </a:spcBef>
              <a:spcAft>
                <a:spcPts val="0"/>
              </a:spcAft>
              <a:buNone/>
            </a:pPr>
            <a:r>
              <a:rPr lang="en" sz="1000" u="sng" dirty="0">
                <a:solidFill>
                  <a:schemeClr val="hlink"/>
                </a:solidFill>
                <a:hlinkClick r:id="rId10"/>
              </a:rPr>
              <a:t>http://www.intellectualventureslab.com/invent/hurricane-season</a:t>
            </a:r>
            <a:r>
              <a:rPr lang="en" sz="1000" dirty="0">
                <a:hlinkClick r:id="rId10"/>
              </a:rPr>
              <a:t> [24</a:t>
            </a:r>
            <a:r>
              <a:rPr lang="en" sz="1000" dirty="0" smtClean="0"/>
              <a:t>]</a:t>
            </a:r>
          </a:p>
          <a:p>
            <a:pPr marL="0" lvl="0" indent="0" algn="l" rtl="0">
              <a:spcBef>
                <a:spcPts val="1600"/>
              </a:spcBef>
              <a:spcAft>
                <a:spcPts val="0"/>
              </a:spcAft>
              <a:buNone/>
            </a:pPr>
            <a:endParaRPr sz="1000" dirty="0"/>
          </a:p>
          <a:p>
            <a:pPr marL="0" lvl="0" indent="0" algn="l" rtl="0">
              <a:spcBef>
                <a:spcPts val="1600"/>
              </a:spcBef>
              <a:spcAft>
                <a:spcPts val="0"/>
              </a:spcAft>
              <a:buNone/>
            </a:pPr>
            <a:r>
              <a:rPr lang="en-US" sz="1000" dirty="0" smtClean="0"/>
              <a:t>*) The numbers indicate the references quoted in the text of presentation that follow the slides on the website.   </a:t>
            </a:r>
            <a:endParaRPr sz="1000" dirty="0"/>
          </a:p>
          <a:p>
            <a:pPr marL="0" lvl="0" indent="0" algn="l" rtl="0">
              <a:spcBef>
                <a:spcPts val="1600"/>
              </a:spcBef>
              <a:spcAft>
                <a:spcPts val="1600"/>
              </a:spcAft>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8"/>
          <p:cNvSpPr txBox="1">
            <a:spLocks noGrp="1"/>
          </p:cNvSpPr>
          <p:nvPr>
            <p:ph type="title"/>
          </p:nvPr>
        </p:nvSpPr>
        <p:spPr>
          <a:xfrm>
            <a:off x="346025" y="4244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Acknowledgments</a:t>
            </a:r>
            <a:endParaRPr dirty="0"/>
          </a:p>
        </p:txBody>
      </p:sp>
      <p:sp>
        <p:nvSpPr>
          <p:cNvPr id="250" name="Google Shape;250;p38"/>
          <p:cNvSpPr txBox="1">
            <a:spLocks noGrp="1"/>
          </p:cNvSpPr>
          <p:nvPr>
            <p:ph type="body" idx="1"/>
          </p:nvPr>
        </p:nvSpPr>
        <p:spPr>
          <a:xfrm>
            <a:off x="311700" y="1351625"/>
            <a:ext cx="8520600" cy="1965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Eliot Brown, UConn Students, UConn Faculty and Staff who supported the Idea, George Assard III, Steve White and SOEHELP team, Prof. Katie Kornacki of Caldwell University for language advisory.</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What Is Preventative Engineering</a:t>
            </a:r>
            <a:endParaRPr dirty="0"/>
          </a:p>
        </p:txBody>
      </p:sp>
      <p:sp>
        <p:nvSpPr>
          <p:cNvPr id="68" name="Google Shape;68;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Engineering</a:t>
            </a:r>
            <a:endParaRPr dirty="0"/>
          </a:p>
          <a:p>
            <a:pPr marL="457200" lvl="0" indent="-342900" algn="l" rtl="0">
              <a:spcBef>
                <a:spcPts val="0"/>
              </a:spcBef>
              <a:spcAft>
                <a:spcPts val="0"/>
              </a:spcAft>
              <a:buSzPts val="1800"/>
              <a:buChar char="●"/>
            </a:pPr>
            <a:r>
              <a:rPr lang="en" dirty="0"/>
              <a:t>Technology</a:t>
            </a:r>
            <a:endParaRPr dirty="0"/>
          </a:p>
          <a:p>
            <a:pPr marL="457200" lvl="0" indent="-342900" algn="l" rtl="0">
              <a:spcBef>
                <a:spcPts val="0"/>
              </a:spcBef>
              <a:spcAft>
                <a:spcPts val="0"/>
              </a:spcAft>
              <a:buSzPts val="1800"/>
              <a:buChar char="●"/>
            </a:pPr>
            <a:r>
              <a:rPr lang="en" dirty="0"/>
              <a:t>Innovation </a:t>
            </a:r>
            <a:endParaRPr dirty="0"/>
          </a:p>
          <a:p>
            <a:pPr marL="457200" lvl="0" indent="-342900" algn="l" rtl="0">
              <a:spcBef>
                <a:spcPts val="0"/>
              </a:spcBef>
              <a:spcAft>
                <a:spcPts val="0"/>
              </a:spcAft>
              <a:buSzPts val="1800"/>
              <a:buChar char="●"/>
            </a:pPr>
            <a:r>
              <a:rPr lang="en" dirty="0"/>
              <a:t>Study, Design, and Construction</a:t>
            </a:r>
            <a:endParaRPr dirty="0"/>
          </a:p>
          <a:p>
            <a:pPr marL="457200" lvl="0" indent="-342900" algn="l" rtl="0">
              <a:spcBef>
                <a:spcPts val="0"/>
              </a:spcBef>
              <a:spcAft>
                <a:spcPts val="0"/>
              </a:spcAft>
              <a:buSzPts val="1800"/>
              <a:buChar char="●"/>
            </a:pPr>
            <a:r>
              <a:rPr lang="en" dirty="0"/>
              <a:t>BTIPS Module - Prediction: Changes from </a:t>
            </a:r>
            <a:r>
              <a:rPr lang="en" dirty="0" smtClean="0"/>
              <a:t>Harmful</a:t>
            </a:r>
            <a:r>
              <a:rPr lang="en" dirty="0" smtClean="0"/>
              <a:t> </a:t>
            </a:r>
            <a:r>
              <a:rPr lang="en" dirty="0"/>
              <a:t>into Neutral, from Neutral into Positive</a:t>
            </a:r>
            <a:endParaRPr dirty="0"/>
          </a:p>
          <a:p>
            <a:pPr marL="457200" lvl="0" indent="-342900" algn="l" rtl="0">
              <a:spcBef>
                <a:spcPts val="0"/>
              </a:spcBef>
              <a:spcAft>
                <a:spcPts val="0"/>
              </a:spcAft>
              <a:buSzPts val="1800"/>
              <a:buChar char="●"/>
            </a:pPr>
            <a:r>
              <a:rPr lang="en" dirty="0"/>
              <a:t>Protecting societies &amp; individuals</a:t>
            </a:r>
            <a:endParaRPr dirty="0"/>
          </a:p>
          <a:p>
            <a:pPr marL="457200" lvl="0" indent="-342900" algn="l" rtl="0">
              <a:spcBef>
                <a:spcPts val="0"/>
              </a:spcBef>
              <a:spcAft>
                <a:spcPts val="0"/>
              </a:spcAft>
              <a:buSzPts val="1800"/>
              <a:buChar char="●"/>
            </a:pPr>
            <a:r>
              <a:rPr lang="en" dirty="0"/>
              <a:t>Creating structures, equipment, regulations</a:t>
            </a:r>
            <a:endParaRPr dirty="0"/>
          </a:p>
          <a:p>
            <a:pPr marL="457200" lvl="0" indent="-342900" algn="l" rtl="0">
              <a:spcBef>
                <a:spcPts val="0"/>
              </a:spcBef>
              <a:spcAft>
                <a:spcPts val="0"/>
              </a:spcAft>
              <a:buSzPts val="1800"/>
              <a:buChar char="●"/>
            </a:pPr>
            <a:r>
              <a:rPr lang="en" dirty="0"/>
              <a:t>Regulatory Policy - human friendly</a:t>
            </a:r>
            <a:endParaRPr dirty="0"/>
          </a:p>
          <a:p>
            <a:pPr marL="457200" lvl="0" indent="0" algn="l" rtl="0">
              <a:spcBef>
                <a:spcPts val="1600"/>
              </a:spcBef>
              <a:spcAft>
                <a:spcPts val="0"/>
              </a:spcAft>
              <a:buNone/>
            </a:pPr>
            <a:endParaRPr sz="1400" dirty="0"/>
          </a:p>
          <a:p>
            <a:pPr marL="457200" lvl="0" indent="0" algn="l" rtl="0">
              <a:spcBef>
                <a:spcPts val="1600"/>
              </a:spcBef>
              <a:spcAft>
                <a:spcPts val="0"/>
              </a:spcAft>
              <a:buNone/>
            </a:pPr>
            <a:r>
              <a:rPr lang="en" dirty="0"/>
              <a:t> </a:t>
            </a:r>
            <a:endParaRPr dirty="0"/>
          </a:p>
          <a:p>
            <a:pPr marL="457200" lvl="0" indent="0" algn="l" rtl="0">
              <a:spcBef>
                <a:spcPts val="1600"/>
              </a:spcBef>
              <a:spcAft>
                <a:spcPts val="160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Thesis</a:t>
            </a:r>
            <a:endParaRPr dirty="0"/>
          </a:p>
        </p:txBody>
      </p:sp>
      <p:sp>
        <p:nvSpPr>
          <p:cNvPr id="74" name="Google Shape;74;p16"/>
          <p:cNvSpPr txBox="1">
            <a:spLocks noGrp="1"/>
          </p:cNvSpPr>
          <p:nvPr>
            <p:ph type="body" idx="1"/>
          </p:nvPr>
        </p:nvSpPr>
        <p:spPr>
          <a:xfrm>
            <a:off x="359700" y="1144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Preventative Engineering will be a new </a:t>
            </a:r>
            <a:r>
              <a:rPr lang="en" dirty="0" smtClean="0"/>
              <a:t>complex </a:t>
            </a:r>
            <a:r>
              <a:rPr lang="en" dirty="0"/>
              <a:t>aspect of engineering. This engineering will focus on modern prevalent problems that continue to cause harm to lives, economies, and prevent human growth.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357196" y="76796"/>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dirty="0" smtClean="0">
                <a:solidFill>
                  <a:srgbClr val="F3F3F3"/>
                </a:solidFill>
              </a:rPr>
              <a:t>                  </a:t>
            </a:r>
            <a:r>
              <a:rPr lang="en" dirty="0">
                <a:solidFill>
                  <a:srgbClr val="F3F3F3"/>
                </a:solidFill>
              </a:rPr>
              <a:t> </a:t>
            </a:r>
            <a:r>
              <a:rPr lang="en" dirty="0" smtClean="0">
                <a:solidFill>
                  <a:srgbClr val="F3F3F3"/>
                </a:solidFill>
              </a:rPr>
              <a:t>    Branches  </a:t>
            </a:r>
            <a:r>
              <a:rPr lang="en" dirty="0">
                <a:solidFill>
                  <a:srgbClr val="F3F3F3"/>
                </a:solidFill>
              </a:rPr>
              <a:t>of Engineering</a:t>
            </a:r>
            <a:endParaRPr dirty="0">
              <a:solidFill>
                <a:srgbClr val="F3F3F3"/>
              </a:solidFill>
            </a:endParaRPr>
          </a:p>
        </p:txBody>
      </p:sp>
      <p:sp>
        <p:nvSpPr>
          <p:cNvPr id="82" name="Google Shape;82;p17"/>
          <p:cNvSpPr txBox="1">
            <a:spLocks noGrp="1"/>
          </p:cNvSpPr>
          <p:nvPr>
            <p:ph type="body" idx="1"/>
          </p:nvPr>
        </p:nvSpPr>
        <p:spPr>
          <a:xfrm>
            <a:off x="153072" y="523989"/>
            <a:ext cx="8928847" cy="445142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r>
              <a:rPr lang="en" dirty="0" smtClean="0"/>
              <a:t>  </a:t>
            </a:r>
          </a:p>
          <a:p>
            <a:pPr marL="0" lvl="0" indent="0" algn="l" rtl="0">
              <a:spcBef>
                <a:spcPts val="1600"/>
              </a:spcBef>
              <a:spcAft>
                <a:spcPts val="0"/>
              </a:spcAft>
              <a:buNone/>
            </a:pPr>
            <a:r>
              <a:rPr lang="en" dirty="0" smtClean="0"/>
              <a:t>A </a:t>
            </a:r>
            <a:r>
              <a:rPr lang="en" dirty="0"/>
              <a:t>new branch of engineering called </a:t>
            </a:r>
            <a:r>
              <a:rPr lang="en" dirty="0" smtClean="0"/>
              <a:t>Prevention/Preventative </a:t>
            </a:r>
            <a:r>
              <a:rPr lang="en" dirty="0"/>
              <a:t>Engineering is </a:t>
            </a:r>
            <a:r>
              <a:rPr lang="en" dirty="0" smtClean="0"/>
              <a:t>					proposed.</a:t>
            </a:r>
            <a:endParaRPr lang="en" dirty="0"/>
          </a:p>
          <a:p>
            <a:pPr marL="0" lvl="0" indent="0" algn="l" rtl="0">
              <a:spcBef>
                <a:spcPts val="1600"/>
              </a:spcBef>
              <a:spcAft>
                <a:spcPts val="0"/>
              </a:spcAft>
              <a:buNone/>
            </a:pPr>
            <a:r>
              <a:rPr lang="en" dirty="0" smtClean="0"/>
              <a:t>Prevention/Preventative </a:t>
            </a:r>
            <a:r>
              <a:rPr lang="en" dirty="0"/>
              <a:t>Engineering </a:t>
            </a:r>
            <a:r>
              <a:rPr lang="en" dirty="0" smtClean="0"/>
              <a:t>contains </a:t>
            </a:r>
            <a:r>
              <a:rPr lang="en" dirty="0"/>
              <a:t>the innovation and design </a:t>
            </a:r>
            <a:r>
              <a:rPr lang="en" dirty="0" smtClean="0"/>
              <a:t>tools that look into minimizing/eliminating the disasters &amp; harms </a:t>
            </a:r>
            <a:r>
              <a:rPr lang="en" dirty="0"/>
              <a:t>that mankind directly </a:t>
            </a:r>
            <a:r>
              <a:rPr lang="en" dirty="0" smtClean="0"/>
              <a:t>faces </a:t>
            </a:r>
            <a:r>
              <a:rPr lang="en" dirty="0"/>
              <a:t>and </a:t>
            </a:r>
            <a:r>
              <a:rPr lang="en" dirty="0" smtClean="0"/>
              <a:t>endures. </a:t>
            </a:r>
            <a:endParaRPr dirty="0"/>
          </a:p>
          <a:p>
            <a:pPr marL="0" lvl="0" indent="0" algn="l" rtl="0">
              <a:spcBef>
                <a:spcPts val="1600"/>
              </a:spcBef>
              <a:spcAft>
                <a:spcPts val="1600"/>
              </a:spcAft>
              <a:buNone/>
            </a:pPr>
            <a:endParaRPr dirty="0"/>
          </a:p>
        </p:txBody>
      </p:sp>
      <p:graphicFrame>
        <p:nvGraphicFramePr>
          <p:cNvPr id="2" name="Table 1"/>
          <p:cNvGraphicFramePr>
            <a:graphicFrameLocks noGrp="1"/>
          </p:cNvGraphicFramePr>
          <p:nvPr>
            <p:extLst>
              <p:ext uri="{D42A27DB-BD31-4B8C-83A1-F6EECF244321}">
                <p14:modId xmlns:p14="http://schemas.microsoft.com/office/powerpoint/2010/main" val="533524382"/>
              </p:ext>
            </p:extLst>
          </p:nvPr>
        </p:nvGraphicFramePr>
        <p:xfrm>
          <a:off x="1990164" y="649496"/>
          <a:ext cx="5254664" cy="2407920"/>
        </p:xfrm>
        <a:graphic>
          <a:graphicData uri="http://schemas.openxmlformats.org/drawingml/2006/table">
            <a:tbl>
              <a:tblPr firstRow="1" bandRow="1">
                <a:tableStyleId>{15FAB39F-FC6E-485F-9581-56FF17FF639B}</a:tableStyleId>
              </a:tblPr>
              <a:tblGrid>
                <a:gridCol w="1389531"/>
                <a:gridCol w="2196352"/>
                <a:gridCol w="1668781"/>
              </a:tblGrid>
              <a:tr h="717625">
                <a:tc>
                  <a:txBody>
                    <a:bodyPr/>
                    <a:lstStyle/>
                    <a:p>
                      <a:r>
                        <a:rPr lang="en-US" dirty="0" smtClean="0"/>
                        <a:t>C       </a:t>
                      </a:r>
                      <a:r>
                        <a:rPr lang="en-US" dirty="0" smtClean="0">
                          <a:solidFill>
                            <a:srgbClr val="FFFF00"/>
                          </a:solidFill>
                        </a:rPr>
                        <a:t>Civil</a:t>
                      </a:r>
                    </a:p>
                    <a:p>
                      <a:r>
                        <a:rPr lang="en-US" dirty="0" smtClean="0">
                          <a:solidFill>
                            <a:srgbClr val="FFFF00"/>
                          </a:solidFill>
                        </a:rPr>
                        <a:t>   </a:t>
                      </a:r>
                      <a:r>
                        <a:rPr lang="en-US" baseline="0" dirty="0" smtClean="0">
                          <a:solidFill>
                            <a:srgbClr val="FFFF00"/>
                          </a:solidFill>
                        </a:rPr>
                        <a:t> </a:t>
                      </a:r>
                      <a:r>
                        <a:rPr lang="en-US" dirty="0" smtClean="0">
                          <a:solidFill>
                            <a:srgbClr val="FFFF00"/>
                          </a:solidFill>
                        </a:rPr>
                        <a:t>Engineering </a:t>
                      </a:r>
                      <a:endParaRPr lang="en-US" dirty="0">
                        <a:solidFill>
                          <a:srgbClr val="FFFF00"/>
                        </a:solidFill>
                      </a:endParaRPr>
                    </a:p>
                  </a:txBody>
                  <a:tcPr/>
                </a:tc>
                <a:tc>
                  <a:txBody>
                    <a:bodyPr/>
                    <a:lstStyle/>
                    <a:p>
                      <a:r>
                        <a:rPr lang="en-US" dirty="0" smtClean="0"/>
                        <a:t>C           </a:t>
                      </a:r>
                      <a:r>
                        <a:rPr lang="en-US" dirty="0" smtClean="0">
                          <a:solidFill>
                            <a:srgbClr val="FFFF00"/>
                          </a:solidFill>
                        </a:rPr>
                        <a:t>Computer</a:t>
                      </a:r>
                    </a:p>
                    <a:p>
                      <a:r>
                        <a:rPr lang="en-US" dirty="0" smtClean="0">
                          <a:solidFill>
                            <a:srgbClr val="FFFF00"/>
                          </a:solidFill>
                        </a:rPr>
                        <a:t>   Science &amp; Engineering </a:t>
                      </a:r>
                    </a:p>
                    <a:p>
                      <a:endParaRPr lang="en-US" dirty="0"/>
                    </a:p>
                  </a:txBody>
                  <a:tcPr/>
                </a:tc>
                <a:tc>
                  <a:txBody>
                    <a:bodyPr/>
                    <a:lstStyle/>
                    <a:p>
                      <a:r>
                        <a:rPr lang="en-US" dirty="0" smtClean="0"/>
                        <a:t>C     </a:t>
                      </a:r>
                      <a:r>
                        <a:rPr lang="en-US" dirty="0" smtClean="0">
                          <a:solidFill>
                            <a:srgbClr val="FFFF00"/>
                          </a:solidFill>
                        </a:rPr>
                        <a:t>Chemical </a:t>
                      </a:r>
                    </a:p>
                    <a:p>
                      <a:r>
                        <a:rPr lang="en-US" dirty="0" smtClean="0">
                          <a:solidFill>
                            <a:srgbClr val="FFFF00"/>
                          </a:solidFill>
                        </a:rPr>
                        <a:t>     Engineering </a:t>
                      </a:r>
                    </a:p>
                    <a:p>
                      <a:endParaRPr lang="en-US" dirty="0"/>
                    </a:p>
                  </a:txBody>
                  <a:tcPr/>
                </a:tc>
              </a:tr>
              <a:tr h="626907">
                <a:tc>
                  <a:txBody>
                    <a:bodyPr/>
                    <a:lstStyle/>
                    <a:p>
                      <a:r>
                        <a:rPr lang="en-US" dirty="0" smtClean="0"/>
                        <a:t>C              </a:t>
                      </a:r>
                    </a:p>
                    <a:p>
                      <a:r>
                        <a:rPr lang="en-US" dirty="0" smtClean="0">
                          <a:solidFill>
                            <a:srgbClr val="FFFF00"/>
                          </a:solidFill>
                        </a:rPr>
                        <a:t>     Information</a:t>
                      </a:r>
                      <a:r>
                        <a:rPr lang="en-US" baseline="0" dirty="0" smtClean="0">
                          <a:solidFill>
                            <a:srgbClr val="FFFF00"/>
                          </a:solidFill>
                        </a:rPr>
                        <a:t> </a:t>
                      </a:r>
                      <a:endParaRPr lang="en-US" dirty="0" smtClean="0">
                        <a:solidFill>
                          <a:srgbClr val="FFFF00"/>
                        </a:solidFill>
                      </a:endParaRPr>
                    </a:p>
                    <a:p>
                      <a:r>
                        <a:rPr lang="en-US" dirty="0" smtClean="0">
                          <a:solidFill>
                            <a:srgbClr val="FFFF00"/>
                          </a:solidFill>
                        </a:rPr>
                        <a:t>     Technology</a:t>
                      </a:r>
                    </a:p>
                    <a:p>
                      <a:endParaRPr lang="en-US" dirty="0"/>
                    </a:p>
                  </a:txBody>
                  <a:tcPr/>
                </a:tc>
                <a:tc>
                  <a:txBody>
                    <a:bodyPr/>
                    <a:lstStyle/>
                    <a:p>
                      <a:r>
                        <a:rPr lang="en-US" sz="2800" dirty="0" smtClean="0">
                          <a:solidFill>
                            <a:srgbClr val="FFFF00"/>
                          </a:solidFill>
                        </a:rPr>
                        <a:t> Engineering</a:t>
                      </a:r>
                    </a:p>
                    <a:p>
                      <a:r>
                        <a:rPr lang="en-US" sz="2800" dirty="0" smtClean="0">
                          <a:solidFill>
                            <a:srgbClr val="FFFF00"/>
                          </a:solidFill>
                        </a:rPr>
                        <a:t>   Branch:</a:t>
                      </a:r>
                      <a:endParaRPr lang="en-US" sz="2800" dirty="0">
                        <a:solidFill>
                          <a:srgbClr val="FFFF00"/>
                        </a:solidFill>
                      </a:endParaRPr>
                    </a:p>
                  </a:txBody>
                  <a:tcPr/>
                </a:tc>
                <a:tc>
                  <a:txBody>
                    <a:bodyPr/>
                    <a:lstStyle/>
                    <a:p>
                      <a:r>
                        <a:rPr lang="en-US" dirty="0" smtClean="0"/>
                        <a:t>C   </a:t>
                      </a:r>
                      <a:r>
                        <a:rPr lang="en-US" dirty="0" smtClean="0">
                          <a:solidFill>
                            <a:srgbClr val="FFFF00"/>
                          </a:solidFill>
                        </a:rPr>
                        <a:t>Prevention</a:t>
                      </a:r>
                      <a:r>
                        <a:rPr lang="en-US" baseline="0" dirty="0" smtClean="0">
                          <a:solidFill>
                            <a:srgbClr val="FFFF00"/>
                          </a:solidFill>
                        </a:rPr>
                        <a:t>/</a:t>
                      </a:r>
                    </a:p>
                    <a:p>
                      <a:r>
                        <a:rPr lang="en-US" baseline="0" dirty="0" smtClean="0">
                          <a:solidFill>
                            <a:srgbClr val="FFFF00"/>
                          </a:solidFill>
                        </a:rPr>
                        <a:t>      Preventative</a:t>
                      </a:r>
                      <a:endParaRPr lang="en-US" dirty="0" smtClean="0">
                        <a:solidFill>
                          <a:srgbClr val="FFFF00"/>
                        </a:solidFill>
                      </a:endParaRPr>
                    </a:p>
                    <a:p>
                      <a:r>
                        <a:rPr lang="en-US" dirty="0" smtClean="0">
                          <a:solidFill>
                            <a:srgbClr val="FFFF00"/>
                          </a:solidFill>
                        </a:rPr>
                        <a:t>      Engineering </a:t>
                      </a:r>
                    </a:p>
                    <a:p>
                      <a:endParaRPr lang="en-US" dirty="0"/>
                    </a:p>
                  </a:txBody>
                  <a:tcPr/>
                </a:tc>
              </a:tr>
              <a:tr h="690283">
                <a:tc>
                  <a:txBody>
                    <a:bodyPr/>
                    <a:lstStyle/>
                    <a:p>
                      <a:r>
                        <a:rPr lang="en-US" dirty="0" smtClean="0"/>
                        <a:t>C   </a:t>
                      </a:r>
                      <a:r>
                        <a:rPr lang="en-US" dirty="0" smtClean="0">
                          <a:solidFill>
                            <a:srgbClr val="FFFF00"/>
                          </a:solidFill>
                        </a:rPr>
                        <a:t>Electrical</a:t>
                      </a:r>
                    </a:p>
                    <a:p>
                      <a:r>
                        <a:rPr lang="en-US" dirty="0" smtClean="0">
                          <a:solidFill>
                            <a:srgbClr val="FFFF00"/>
                          </a:solidFill>
                        </a:rPr>
                        <a:t>   Engineering </a:t>
                      </a:r>
                    </a:p>
                    <a:p>
                      <a:endParaRPr lang="en-US" dirty="0"/>
                    </a:p>
                  </a:txBody>
                  <a:tcPr/>
                </a:tc>
                <a:tc>
                  <a:txBody>
                    <a:bodyPr/>
                    <a:lstStyle/>
                    <a:p>
                      <a:r>
                        <a:rPr lang="en-US" dirty="0" smtClean="0"/>
                        <a:t>C       </a:t>
                      </a:r>
                      <a:r>
                        <a:rPr lang="en-US" dirty="0" smtClean="0">
                          <a:solidFill>
                            <a:srgbClr val="FFFF00"/>
                          </a:solidFill>
                        </a:rPr>
                        <a:t>Electronics</a:t>
                      </a:r>
                    </a:p>
                    <a:p>
                      <a:r>
                        <a:rPr lang="en-US" dirty="0" smtClean="0">
                          <a:solidFill>
                            <a:srgbClr val="FFFF00"/>
                          </a:solidFill>
                        </a:rPr>
                        <a:t>        Engineering </a:t>
                      </a:r>
                    </a:p>
                    <a:p>
                      <a:endParaRPr lang="en-US" dirty="0">
                        <a:solidFill>
                          <a:srgbClr val="FFFF00"/>
                        </a:solidFill>
                      </a:endParaRPr>
                    </a:p>
                  </a:txBody>
                  <a:tcPr/>
                </a:tc>
                <a:tc>
                  <a:txBody>
                    <a:bodyPr/>
                    <a:lstStyle/>
                    <a:p>
                      <a:r>
                        <a:rPr lang="en-US" dirty="0" smtClean="0">
                          <a:solidFill>
                            <a:srgbClr val="FFFF00"/>
                          </a:solidFill>
                        </a:rPr>
                        <a:t>     Mechanical</a:t>
                      </a:r>
                    </a:p>
                    <a:p>
                      <a:r>
                        <a:rPr lang="en-US" dirty="0" smtClean="0">
                          <a:solidFill>
                            <a:srgbClr val="FFFF00"/>
                          </a:solidFill>
                        </a:rPr>
                        <a:t>     Engineering </a:t>
                      </a:r>
                    </a:p>
                    <a:p>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Influence of nature:</a:t>
            </a:r>
            <a:endParaRPr dirty="0"/>
          </a:p>
          <a:p>
            <a:pPr marL="0" lvl="0" indent="0" algn="l" rtl="0">
              <a:spcBef>
                <a:spcPts val="0"/>
              </a:spcBef>
              <a:spcAft>
                <a:spcPts val="0"/>
              </a:spcAft>
              <a:buNone/>
            </a:pPr>
            <a:endParaRPr dirty="0"/>
          </a:p>
        </p:txBody>
      </p:sp>
      <p:sp>
        <p:nvSpPr>
          <p:cNvPr id="89" name="Google Shape;89;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Air: Hurricanes, </a:t>
            </a:r>
            <a:r>
              <a:rPr lang="en" dirty="0" smtClean="0"/>
              <a:t>cyclones, typhoons, tornados </a:t>
            </a:r>
            <a:r>
              <a:rPr lang="en" dirty="0"/>
              <a:t>and </a:t>
            </a:r>
            <a:r>
              <a:rPr lang="en" dirty="0" smtClean="0"/>
              <a:t>combinations of those;</a:t>
            </a:r>
            <a:endParaRPr dirty="0"/>
          </a:p>
          <a:p>
            <a:pPr marL="457200" lvl="0" indent="-342900" algn="l" rtl="0">
              <a:spcBef>
                <a:spcPts val="0"/>
              </a:spcBef>
              <a:spcAft>
                <a:spcPts val="0"/>
              </a:spcAft>
              <a:buSzPts val="1800"/>
              <a:buChar char="●"/>
            </a:pPr>
            <a:r>
              <a:rPr lang="en" dirty="0"/>
              <a:t>Water: </a:t>
            </a:r>
            <a:r>
              <a:rPr lang="en" dirty="0" smtClean="0"/>
              <a:t>tropical rains</a:t>
            </a:r>
            <a:r>
              <a:rPr lang="en" dirty="0"/>
              <a:t>, hail, </a:t>
            </a:r>
            <a:r>
              <a:rPr lang="en" dirty="0" smtClean="0"/>
              <a:t>rivers’ flood, high ocean waves, floods  and combinations of those;</a:t>
            </a:r>
          </a:p>
          <a:p>
            <a:pPr marL="457200" lvl="0" indent="-342900" algn="l" rtl="0">
              <a:spcBef>
                <a:spcPts val="0"/>
              </a:spcBef>
              <a:spcAft>
                <a:spcPts val="0"/>
              </a:spcAft>
              <a:buSzPts val="1800"/>
              <a:buChar char="●"/>
            </a:pPr>
            <a:r>
              <a:rPr lang="en" dirty="0" smtClean="0"/>
              <a:t>Electricity: storm electricity, straight </a:t>
            </a:r>
            <a:r>
              <a:rPr lang="en" dirty="0"/>
              <a:t>l</a:t>
            </a:r>
            <a:r>
              <a:rPr lang="en" dirty="0" smtClean="0"/>
              <a:t>ighting, ball </a:t>
            </a:r>
            <a:r>
              <a:rPr lang="en" dirty="0"/>
              <a:t>l</a:t>
            </a:r>
            <a:r>
              <a:rPr lang="en" dirty="0" smtClean="0"/>
              <a:t>ighting, fire;</a:t>
            </a:r>
          </a:p>
          <a:p>
            <a:pPr marL="457200" lvl="0" indent="-342900" algn="l" rtl="0">
              <a:spcBef>
                <a:spcPts val="0"/>
              </a:spcBef>
              <a:spcAft>
                <a:spcPts val="0"/>
              </a:spcAft>
              <a:buSzPts val="1800"/>
              <a:buChar char="●"/>
            </a:pPr>
            <a:r>
              <a:rPr lang="en" dirty="0" smtClean="0"/>
              <a:t>Earth</a:t>
            </a:r>
            <a:r>
              <a:rPr lang="en" dirty="0"/>
              <a:t>: earthquake, tsunami, </a:t>
            </a:r>
            <a:r>
              <a:rPr lang="en" dirty="0" smtClean="0"/>
              <a:t>volcano,mad slides, earth pit holes.</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41985" y="-77834"/>
            <a:ext cx="3422732" cy="523220"/>
          </a:xfrm>
          <a:prstGeom prst="rect">
            <a:avLst/>
          </a:prstGeom>
        </p:spPr>
        <p:txBody>
          <a:bodyPr wrap="none">
            <a:spAutoFit/>
          </a:bodyPr>
          <a:lstStyle/>
          <a:p>
            <a:r>
              <a:rPr lang="en" sz="2800" dirty="0">
                <a:solidFill>
                  <a:schemeClr val="accent6">
                    <a:lumMod val="40000"/>
                    <a:lumOff val="60000"/>
                  </a:schemeClr>
                </a:solidFill>
              </a:rPr>
              <a:t>Influence </a:t>
            </a:r>
            <a:r>
              <a:rPr lang="en" sz="2800" dirty="0" smtClean="0">
                <a:solidFill>
                  <a:schemeClr val="accent6">
                    <a:lumMod val="40000"/>
                    <a:lumOff val="60000"/>
                  </a:schemeClr>
                </a:solidFill>
              </a:rPr>
              <a:t>of  Nature</a:t>
            </a:r>
            <a:endParaRPr lang="en-US" sz="2800" dirty="0">
              <a:solidFill>
                <a:schemeClr val="accent6">
                  <a:lumMod val="40000"/>
                  <a:lumOff val="60000"/>
                </a:schemeClr>
              </a:solidFill>
            </a:endParaRPr>
          </a:p>
        </p:txBody>
      </p:sp>
      <p:sp>
        <p:nvSpPr>
          <p:cNvPr id="8" name="Rectangle 7"/>
          <p:cNvSpPr/>
          <p:nvPr/>
        </p:nvSpPr>
        <p:spPr>
          <a:xfrm>
            <a:off x="632367" y="421012"/>
            <a:ext cx="2906565" cy="369332"/>
          </a:xfrm>
          <a:prstGeom prst="rect">
            <a:avLst/>
          </a:prstGeom>
        </p:spPr>
        <p:txBody>
          <a:bodyPr wrap="none">
            <a:spAutoFit/>
          </a:bodyPr>
          <a:lstStyle/>
          <a:p>
            <a:pPr marL="114300" lvl="0">
              <a:buSzPts val="1800"/>
            </a:pPr>
            <a:r>
              <a:rPr lang="en-US" sz="1800" dirty="0" smtClean="0">
                <a:solidFill>
                  <a:schemeClr val="bg1">
                    <a:lumMod val="10000"/>
                    <a:lumOff val="90000"/>
                  </a:schemeClr>
                </a:solidFill>
              </a:rPr>
              <a:t> </a:t>
            </a:r>
            <a:r>
              <a:rPr lang="en-US" sz="1800" dirty="0">
                <a:solidFill>
                  <a:schemeClr val="bg1">
                    <a:lumMod val="10000"/>
                    <a:lumOff val="90000"/>
                  </a:schemeClr>
                </a:solidFill>
              </a:rPr>
              <a:t>I</a:t>
            </a:r>
            <a:r>
              <a:rPr lang="en-US" sz="1800" dirty="0" smtClean="0">
                <a:solidFill>
                  <a:schemeClr val="bg1">
                    <a:lumMod val="10000"/>
                    <a:lumOff val="90000"/>
                  </a:schemeClr>
                </a:solidFill>
              </a:rPr>
              <a:t>nfluence of Earth: </a:t>
            </a:r>
            <a:r>
              <a:rPr lang="en-US" dirty="0"/>
              <a:t>of earth</a:t>
            </a:r>
          </a:p>
        </p:txBody>
      </p:sp>
      <p:graphicFrame>
        <p:nvGraphicFramePr>
          <p:cNvPr id="9" name="Table 8"/>
          <p:cNvGraphicFramePr>
            <a:graphicFrameLocks noGrp="1"/>
          </p:cNvGraphicFramePr>
          <p:nvPr>
            <p:extLst>
              <p:ext uri="{D42A27DB-BD31-4B8C-83A1-F6EECF244321}">
                <p14:modId xmlns:p14="http://schemas.microsoft.com/office/powerpoint/2010/main" val="502159436"/>
              </p:ext>
            </p:extLst>
          </p:nvPr>
        </p:nvGraphicFramePr>
        <p:xfrm>
          <a:off x="641985" y="790344"/>
          <a:ext cx="7860030" cy="4015319"/>
        </p:xfrm>
        <a:graphic>
          <a:graphicData uri="http://schemas.openxmlformats.org/drawingml/2006/table">
            <a:tbl>
              <a:tblPr firstRow="1" bandRow="1">
                <a:tableStyleId>{15FAB39F-FC6E-485F-9581-56FF17FF639B}</a:tableStyleId>
              </a:tblPr>
              <a:tblGrid>
                <a:gridCol w="1310005"/>
                <a:gridCol w="1310005"/>
                <a:gridCol w="1435735"/>
                <a:gridCol w="1326552"/>
                <a:gridCol w="1281953"/>
                <a:gridCol w="1195780"/>
              </a:tblGrid>
              <a:tr h="922097">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FFC000"/>
                          </a:solidFill>
                        </a:rPr>
                        <a:t>Nuclear Explosion (Human action)</a:t>
                      </a:r>
                      <a:endParaRPr lang="en-US" u="none" dirty="0" smtClean="0">
                        <a:solidFill>
                          <a:srgbClr val="FFC000"/>
                        </a:solidFil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t>C</a:t>
                      </a:r>
                      <a:r>
                        <a:rPr lang="en" dirty="0" smtClean="0"/>
                        <a:t>lones</a:t>
                      </a:r>
                      <a:endParaRPr lang="en-US" sz="1400" dirty="0" smtClean="0">
                        <a:solidFill>
                          <a:srgbClr val="FFC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FFFF00"/>
                          </a:solidFill>
                        </a:rPr>
                        <a:t>Drought</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u="none" dirty="0" smtClean="0">
                          <a:solidFill>
                            <a:srgbClr val="FFC000"/>
                          </a:solidFill>
                        </a:rPr>
                        <a:t>Iron Fall</a:t>
                      </a:r>
                      <a:r>
                        <a:rPr lang="en-US" u="none" baseline="0" dirty="0" smtClean="0">
                          <a:solidFill>
                            <a:srgbClr val="FFC000"/>
                          </a:solidFill>
                        </a:rPr>
                        <a:t> O</a:t>
                      </a:r>
                      <a:r>
                        <a:rPr lang="en-US" u="none" dirty="0" smtClean="0">
                          <a:solidFill>
                            <a:srgbClr val="FFC000"/>
                          </a:solidFill>
                        </a:rPr>
                        <a:t>n  </a:t>
                      </a:r>
                    </a:p>
                    <a:p>
                      <a:endParaRPr lang="en-US" dirty="0">
                        <a:solidFill>
                          <a:srgbClr val="FFFF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FFC000"/>
                          </a:solidFill>
                        </a:rPr>
                        <a:t>Chemical contamination</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dirty="0" smtClean="0">
                        <a:solidFill>
                          <a:srgbClr val="FFFF00"/>
                        </a:solidFill>
                      </a:endParaRPr>
                    </a:p>
                    <a:p>
                      <a:endParaRPr lang="en-US" dirty="0">
                        <a:solidFill>
                          <a:srgbClr val="FFC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FFC000"/>
                          </a:solidFill>
                        </a:rPr>
                        <a:t>Eruption </a:t>
                      </a:r>
                      <a:r>
                        <a:rPr lang="en-US" sz="1400" dirty="0" smtClean="0">
                          <a:solidFill>
                            <a:srgbClr val="FFC000"/>
                          </a:solidFill>
                        </a:rPr>
                        <a:t>Earthquake</a:t>
                      </a:r>
                    </a:p>
                    <a:p>
                      <a:endParaRPr lang="en-US" dirty="0"/>
                    </a:p>
                  </a:txBody>
                  <a:tcPr/>
                </a:tc>
                <a:tc>
                  <a:txBody>
                    <a:bodyPr/>
                    <a:lstStyle/>
                    <a:p>
                      <a:r>
                        <a:rPr lang="en-US" dirty="0" smtClean="0">
                          <a:solidFill>
                            <a:srgbClr val="FFC000"/>
                          </a:solidFill>
                        </a:rPr>
                        <a:t>Lava Flood</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FFC000"/>
                          </a:solidFill>
                        </a:rPr>
                        <a:t>Ash Fall</a:t>
                      </a:r>
                      <a:endParaRPr lang="en-US" sz="1400" dirty="0" smtClean="0">
                        <a:solidFill>
                          <a:srgbClr val="FFC000"/>
                        </a:solidFill>
                      </a:endParaRPr>
                    </a:p>
                    <a:p>
                      <a:endParaRPr lang="en-US" dirty="0">
                        <a:solidFill>
                          <a:srgbClr val="FFFF00"/>
                        </a:solidFill>
                      </a:endParaRPr>
                    </a:p>
                  </a:txBody>
                  <a:tcPr/>
                </a:tc>
              </a:tr>
              <a:tr h="61722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FFFF00"/>
                          </a:solidFill>
                        </a:rPr>
                        <a:t>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FFC000"/>
                          </a:solidFill>
                        </a:rPr>
                        <a:t>Hurricane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dirty="0" smtClean="0">
                        <a:solidFill>
                          <a:srgbClr val="FFFF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2000" dirty="0" smtClean="0">
                        <a:solidFill>
                          <a:schemeClr val="bg1">
                            <a:lumMod val="10000"/>
                            <a:lumOff val="90000"/>
                          </a:schemeClr>
                        </a:solidFil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smtClean="0">
                          <a:solidFill>
                            <a:schemeClr val="bg1">
                              <a:lumMod val="10000"/>
                              <a:lumOff val="90000"/>
                            </a:schemeClr>
                          </a:solidFill>
                        </a:rPr>
                        <a:t>(Surroundings of) Earth</a:t>
                      </a:r>
                    </a:p>
                  </a:txBody>
                  <a:tcPr/>
                </a:tc>
                <a:tc>
                  <a:txBody>
                    <a:bodyPr/>
                    <a:lstStyle/>
                    <a:p>
                      <a:endParaRPr lang="en-US" sz="2000" dirty="0" smtClean="0">
                        <a:solidFill>
                          <a:schemeClr val="bg1">
                            <a:lumMod val="10000"/>
                            <a:lumOff val="90000"/>
                          </a:schemeClr>
                        </a:solidFill>
                      </a:endParaRPr>
                    </a:p>
                    <a:p>
                      <a:r>
                        <a:rPr lang="en-US" sz="2000" dirty="0" smtClean="0">
                          <a:solidFill>
                            <a:schemeClr val="bg1">
                              <a:lumMod val="10000"/>
                              <a:lumOff val="90000"/>
                            </a:schemeClr>
                          </a:solidFill>
                        </a:rPr>
                        <a:t>Earth (History of)</a:t>
                      </a:r>
                      <a:endParaRPr lang="en-US" sz="2000" dirty="0">
                        <a:solidFill>
                          <a:schemeClr val="bg1">
                            <a:lumMod val="10000"/>
                            <a:lumOff val="90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2000" dirty="0" smtClean="0">
                        <a:solidFill>
                          <a:schemeClr val="bg1">
                            <a:lumMod val="10000"/>
                            <a:lumOff val="90000"/>
                          </a:schemeClr>
                        </a:solidFil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smtClean="0">
                          <a:solidFill>
                            <a:schemeClr val="bg1">
                              <a:lumMod val="10000"/>
                              <a:lumOff val="90000"/>
                            </a:schemeClr>
                          </a:solidFill>
                        </a:rPr>
                        <a:t>Earth</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2000" dirty="0" smtClean="0">
                        <a:solidFill>
                          <a:schemeClr val="bg1">
                            <a:lumMod val="10000"/>
                            <a:lumOff val="90000"/>
                          </a:schemeClr>
                        </a:solidFill>
                      </a:endParaRPr>
                    </a:p>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2000" dirty="0" smtClean="0">
                        <a:solidFill>
                          <a:schemeClr val="bg1">
                            <a:lumMod val="10000"/>
                            <a:lumOff val="90000"/>
                          </a:schemeClr>
                        </a:solidFil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smtClean="0">
                          <a:solidFill>
                            <a:schemeClr val="bg1">
                              <a:lumMod val="10000"/>
                              <a:lumOff val="90000"/>
                            </a:schemeClr>
                          </a:solidFill>
                        </a:rPr>
                        <a:t>Earth</a:t>
                      </a:r>
                      <a:endParaRPr lang="en-US" sz="2000" dirty="0"/>
                    </a:p>
                  </a:txBody>
                  <a:tcPr/>
                </a:tc>
                <a:tc>
                  <a:txBody>
                    <a:bodyPr/>
                    <a:lstStyle/>
                    <a:p>
                      <a:pPr algn="l"/>
                      <a:endParaRPr lang="en-US" sz="1400" baseline="0" dirty="0" smtClean="0">
                        <a:solidFill>
                          <a:srgbClr val="FFC000"/>
                        </a:solidFill>
                      </a:endParaRPr>
                    </a:p>
                    <a:p>
                      <a:pPr algn="l"/>
                      <a:r>
                        <a:rPr lang="en-US" sz="1400" baseline="0" dirty="0" smtClean="0">
                          <a:solidFill>
                            <a:srgbClr val="FFC000"/>
                          </a:solidFill>
                        </a:rPr>
                        <a:t>Smelling </a:t>
                      </a:r>
                      <a:r>
                        <a:rPr lang="en-US" sz="1400" dirty="0" smtClean="0">
                          <a:solidFill>
                            <a:srgbClr val="FFC000"/>
                          </a:solidFill>
                        </a:rPr>
                        <a:t>lake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baseline="0" dirty="0" smtClean="0">
                        <a:solidFill>
                          <a:srgbClr val="FFC000"/>
                        </a:solidFill>
                      </a:endParaRPr>
                    </a:p>
                    <a:p>
                      <a:pPr algn="l"/>
                      <a:endParaRPr lang="en-US" dirty="0">
                        <a:solidFill>
                          <a:srgbClr val="FFC000"/>
                        </a:solidFill>
                      </a:endParaRPr>
                    </a:p>
                  </a:txBody>
                  <a:tcPr/>
                </a:tc>
              </a:tr>
              <a:tr h="712470">
                <a:tc>
                  <a:txBody>
                    <a:bodyPr/>
                    <a:lstStyle/>
                    <a:p>
                      <a:r>
                        <a:rPr lang="en-US" dirty="0" smtClean="0">
                          <a:solidFill>
                            <a:srgbClr val="FFC000"/>
                          </a:solidFill>
                        </a:rPr>
                        <a:t>Tornado</a:t>
                      </a:r>
                      <a:endParaRPr lang="en-US" dirty="0">
                        <a:solidFill>
                          <a:srgbClr val="FFC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smtClean="0">
                          <a:solidFill>
                            <a:schemeClr val="bg1">
                              <a:lumMod val="10000"/>
                              <a:lumOff val="90000"/>
                            </a:schemeClr>
                          </a:solidFill>
                        </a:rPr>
                        <a:t>(Surroundings of) Earth</a:t>
                      </a:r>
                    </a:p>
                  </a:txBody>
                  <a:tcPr/>
                </a:tc>
                <a:tc>
                  <a:txBody>
                    <a:bodyPr/>
                    <a:lstStyle/>
                    <a:p>
                      <a:r>
                        <a:rPr lang="en-US" sz="2000" dirty="0" smtClean="0">
                          <a:solidFill>
                            <a:schemeClr val="bg1">
                              <a:lumMod val="10000"/>
                              <a:lumOff val="90000"/>
                            </a:schemeClr>
                          </a:solidFill>
                        </a:rPr>
                        <a:t>Earth (Surface)</a:t>
                      </a:r>
                      <a:endParaRPr lang="en-US" sz="2000" dirty="0">
                        <a:solidFill>
                          <a:schemeClr val="bg1">
                            <a:lumMod val="10000"/>
                            <a:lumOff val="90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smtClean="0">
                          <a:solidFill>
                            <a:schemeClr val="bg1">
                              <a:lumMod val="10000"/>
                              <a:lumOff val="90000"/>
                            </a:schemeClr>
                          </a:solidFill>
                        </a:rPr>
                        <a:t>Earth</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smtClean="0">
                          <a:solidFill>
                            <a:schemeClr val="bg1">
                              <a:lumMod val="10000"/>
                              <a:lumOff val="90000"/>
                            </a:schemeClr>
                          </a:solidFill>
                        </a:rPr>
                        <a:t>(Surface)</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smtClean="0">
                          <a:solidFill>
                            <a:schemeClr val="bg1">
                              <a:lumMod val="10000"/>
                              <a:lumOff val="90000"/>
                            </a:schemeClr>
                          </a:solidFill>
                        </a:rPr>
                        <a:t>Earth</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smtClean="0">
                          <a:solidFill>
                            <a:schemeClr val="bg1">
                              <a:lumMod val="10000"/>
                              <a:lumOff val="90000"/>
                            </a:schemeClr>
                          </a:solidFill>
                        </a:rPr>
                        <a:t>(Surface)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aseline="0" dirty="0" smtClean="0">
                          <a:solidFill>
                            <a:srgbClr val="FFC000"/>
                          </a:solidFill>
                        </a:rPr>
                        <a:t>Smelling </a:t>
                      </a:r>
                      <a:r>
                        <a:rPr lang="en-US" sz="1400" dirty="0" smtClean="0">
                          <a:solidFill>
                            <a:srgbClr val="FFC000"/>
                          </a:solidFill>
                        </a:rPr>
                        <a:t> crack</a:t>
                      </a:r>
                    </a:p>
                    <a:p>
                      <a:endParaRPr lang="en-US" sz="1400" dirty="0" smtClean="0">
                        <a:solidFill>
                          <a:srgbClr val="FFC000"/>
                        </a:solidFill>
                      </a:endParaRPr>
                    </a:p>
                  </a:txBody>
                  <a:tcPr/>
                </a:tc>
              </a:tr>
              <a:tr h="540599">
                <a:tc>
                  <a:txBody>
                    <a:bodyPr/>
                    <a:lstStyle/>
                    <a:p>
                      <a:r>
                        <a:rPr lang="en" dirty="0" smtClean="0">
                          <a:solidFill>
                            <a:srgbClr val="FFC000"/>
                          </a:solidFill>
                        </a:rPr>
                        <a:t>Cyclone</a:t>
                      </a:r>
                      <a:endParaRPr lang="en-US" sz="1400" dirty="0">
                        <a:solidFill>
                          <a:srgbClr val="FFC000"/>
                        </a:solidFill>
                      </a:endParaRPr>
                    </a:p>
                  </a:txBody>
                  <a:tcPr/>
                </a:tc>
                <a:tc>
                  <a:txBody>
                    <a:bodyPr/>
                    <a:lstStyle/>
                    <a:p>
                      <a:r>
                        <a:rPr lang="en-US" sz="1400" dirty="0" smtClean="0">
                          <a:solidFill>
                            <a:srgbClr val="FFC000"/>
                          </a:solidFill>
                        </a:rPr>
                        <a:t>Tsunami</a:t>
                      </a:r>
                      <a:endParaRPr lang="en-US" sz="1400" dirty="0">
                        <a:solidFill>
                          <a:srgbClr val="FFC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solidFill>
                            <a:srgbClr val="FFC000"/>
                          </a:solidFill>
                        </a:rPr>
                        <a:t>Avalanche</a:t>
                      </a:r>
                    </a:p>
                    <a:p>
                      <a:r>
                        <a:rPr lang="en-US" dirty="0" smtClean="0"/>
                        <a:t>holes</a:t>
                      </a:r>
                      <a:endParaRPr lang="en-US" dirty="0"/>
                    </a:p>
                  </a:txBody>
                  <a:tcPr/>
                </a:tc>
                <a:tc>
                  <a:txBody>
                    <a:bodyPr/>
                    <a:lstStyle/>
                    <a:p>
                      <a:r>
                        <a:rPr lang="en-US" dirty="0" smtClean="0">
                          <a:solidFill>
                            <a:srgbClr val="FFC000"/>
                          </a:solidFill>
                        </a:rPr>
                        <a:t>Land slide</a:t>
                      </a:r>
                      <a:endParaRPr lang="en-US" dirty="0">
                        <a:solidFill>
                          <a:srgbClr val="FFC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FFC000"/>
                          </a:solidFill>
                        </a:rPr>
                        <a:t>Wildfire</a:t>
                      </a:r>
                    </a:p>
                    <a:p>
                      <a:endParaRPr lang="en-US" dirty="0"/>
                    </a:p>
                  </a:txBody>
                  <a:tcPr/>
                </a:tc>
                <a:tc>
                  <a:txBody>
                    <a:bodyPr/>
                    <a:lstStyle/>
                    <a:p>
                      <a:r>
                        <a:rPr lang="en-US" dirty="0" smtClean="0">
                          <a:solidFill>
                            <a:srgbClr val="FFC000"/>
                          </a:solidFill>
                        </a:rPr>
                        <a:t>Earth pit holes </a:t>
                      </a:r>
                      <a:endParaRPr lang="en-US" sz="1400" dirty="0">
                        <a:solidFill>
                          <a:srgbClr val="FFC000"/>
                        </a:solidFill>
                      </a:endParaRPr>
                    </a:p>
                  </a:txBody>
                  <a:tcPr/>
                </a:tc>
              </a:tr>
            </a:tbl>
          </a:graphicData>
        </a:graphic>
      </p:graphicFrame>
    </p:spTree>
    <p:extLst>
      <p:ext uri="{BB962C8B-B14F-4D97-AF65-F5344CB8AC3E}">
        <p14:creationId xmlns:p14="http://schemas.microsoft.com/office/powerpoint/2010/main" val="421056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574075" y="34325"/>
            <a:ext cx="2586000" cy="540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D9D9D9"/>
                </a:solidFill>
              </a:rPr>
              <a:t>Hurricanes</a:t>
            </a:r>
            <a:endParaRPr b="1" dirty="0">
              <a:solidFill>
                <a:srgbClr val="D9D9D9"/>
              </a:solidFill>
            </a:endParaRPr>
          </a:p>
        </p:txBody>
      </p:sp>
      <p:graphicFrame>
        <p:nvGraphicFramePr>
          <p:cNvPr id="97" name="Google Shape;97;p19"/>
          <p:cNvGraphicFramePr/>
          <p:nvPr/>
        </p:nvGraphicFramePr>
        <p:xfrm>
          <a:off x="42575" y="483025"/>
          <a:ext cx="8997125" cy="4827265"/>
        </p:xfrm>
        <a:graphic>
          <a:graphicData uri="http://schemas.openxmlformats.org/drawingml/2006/table">
            <a:tbl>
              <a:tblPr>
                <a:noFill/>
                <a:tableStyleId>{15FAB39F-FC6E-485F-9581-56FF17FF639B}</a:tableStyleId>
              </a:tblPr>
              <a:tblGrid>
                <a:gridCol w="1799425"/>
                <a:gridCol w="1799425"/>
                <a:gridCol w="1799425"/>
                <a:gridCol w="1799425"/>
                <a:gridCol w="1799425"/>
              </a:tblGrid>
              <a:tr h="804025">
                <a:tc>
                  <a:txBody>
                    <a:bodyPr/>
                    <a:lstStyle/>
                    <a:p>
                      <a:pPr marL="0" lvl="0" indent="0" algn="ctr" rtl="0">
                        <a:lnSpc>
                          <a:spcPct val="100000"/>
                        </a:lnSpc>
                        <a:spcBef>
                          <a:spcPts val="0"/>
                        </a:spcBef>
                        <a:spcAft>
                          <a:spcPts val="1000"/>
                        </a:spcAft>
                        <a:buNone/>
                      </a:pPr>
                      <a:r>
                        <a:rPr lang="en" sz="1100" b="1" u="sng">
                          <a:solidFill>
                            <a:srgbClr val="FFFFFF"/>
                          </a:solidFill>
                          <a:latin typeface="Times New Roman"/>
                          <a:ea typeface="Times New Roman"/>
                          <a:cs typeface="Times New Roman"/>
                          <a:sym typeface="Times New Roman"/>
                        </a:rPr>
                        <a:t>Date and Time when Happened,   Period of Lasting</a:t>
                      </a:r>
                      <a:endParaRPr sz="1100" u="sng"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ctr" rtl="0">
                        <a:lnSpc>
                          <a:spcPct val="100000"/>
                        </a:lnSpc>
                        <a:spcBef>
                          <a:spcPts val="0"/>
                        </a:spcBef>
                        <a:spcAft>
                          <a:spcPts val="1000"/>
                        </a:spcAft>
                        <a:buNone/>
                      </a:pPr>
                      <a:r>
                        <a:rPr lang="en" sz="1100" b="1" u="sng">
                          <a:solidFill>
                            <a:srgbClr val="FFFFFF"/>
                          </a:solidFill>
                          <a:latin typeface="Times New Roman"/>
                          <a:ea typeface="Times New Roman"/>
                          <a:cs typeface="Times New Roman"/>
                          <a:sym typeface="Times New Roman"/>
                        </a:rPr>
                        <a:t>Kind of storm and  name, wind speed, lowest pressure</a:t>
                      </a:r>
                      <a:endParaRPr sz="1100" u="sng"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ctr" rtl="0">
                        <a:lnSpc>
                          <a:spcPct val="100000"/>
                        </a:lnSpc>
                        <a:spcBef>
                          <a:spcPts val="0"/>
                        </a:spcBef>
                        <a:spcAft>
                          <a:spcPts val="1000"/>
                        </a:spcAft>
                        <a:buNone/>
                      </a:pPr>
                      <a:r>
                        <a:rPr lang="en" sz="1100" b="1" u="sng">
                          <a:solidFill>
                            <a:srgbClr val="FFFFFF"/>
                          </a:solidFill>
                          <a:latin typeface="Times New Roman"/>
                          <a:ea typeface="Times New Roman"/>
                          <a:cs typeface="Times New Roman"/>
                          <a:sym typeface="Times New Roman"/>
                        </a:rPr>
                        <a:t>Areas affected</a:t>
                      </a:r>
                      <a:endParaRPr sz="1100" u="sng"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ctr" rtl="0">
                        <a:lnSpc>
                          <a:spcPct val="100000"/>
                        </a:lnSpc>
                        <a:spcBef>
                          <a:spcPts val="0"/>
                        </a:spcBef>
                        <a:spcAft>
                          <a:spcPts val="1000"/>
                        </a:spcAft>
                        <a:buNone/>
                      </a:pPr>
                      <a:r>
                        <a:rPr lang="en" sz="1100" b="1" u="sng">
                          <a:solidFill>
                            <a:srgbClr val="FFFFFF"/>
                          </a:solidFill>
                          <a:latin typeface="Times New Roman"/>
                          <a:ea typeface="Times New Roman"/>
                          <a:cs typeface="Times New Roman"/>
                          <a:sym typeface="Times New Roman"/>
                        </a:rPr>
                        <a:t>Damages done, costs of damages, fatalities </a:t>
                      </a:r>
                      <a:endParaRPr sz="1100" u="sng"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ctr" rtl="0">
                        <a:lnSpc>
                          <a:spcPct val="100000"/>
                        </a:lnSpc>
                        <a:spcBef>
                          <a:spcPts val="0"/>
                        </a:spcBef>
                        <a:spcAft>
                          <a:spcPts val="0"/>
                        </a:spcAft>
                        <a:buNone/>
                      </a:pPr>
                      <a:r>
                        <a:rPr lang="en" sz="1100" b="1" u="sng">
                          <a:solidFill>
                            <a:srgbClr val="FFFFFF"/>
                          </a:solidFill>
                          <a:latin typeface="Times New Roman"/>
                          <a:ea typeface="Times New Roman"/>
                          <a:cs typeface="Times New Roman"/>
                          <a:sym typeface="Times New Roman"/>
                        </a:rPr>
                        <a:t>Structures damaged</a:t>
                      </a:r>
                      <a:endParaRPr sz="1100" b="1" u="sng" dirty="0">
                        <a:solidFill>
                          <a:srgbClr val="FFFFFF"/>
                        </a:solidFill>
                        <a:latin typeface="Times New Roman"/>
                        <a:ea typeface="Times New Roman"/>
                        <a:cs typeface="Times New Roman"/>
                        <a:sym typeface="Times New Roman"/>
                      </a:endParaRPr>
                    </a:p>
                    <a:p>
                      <a:pPr marL="0" lvl="0" indent="0" algn="ctr" rtl="0">
                        <a:lnSpc>
                          <a:spcPct val="100000"/>
                        </a:lnSpc>
                        <a:spcBef>
                          <a:spcPts val="1000"/>
                        </a:spcBef>
                        <a:spcAft>
                          <a:spcPts val="0"/>
                        </a:spcAft>
                        <a:buNone/>
                      </a:pPr>
                      <a:endParaRPr sz="1100" u="sng" dirty="0">
                        <a:solidFill>
                          <a:srgbClr val="FFFFFF"/>
                        </a:solidFill>
                        <a:latin typeface="Times New Roman"/>
                        <a:ea typeface="Times New Roman"/>
                        <a:cs typeface="Times New Roman"/>
                        <a:sym typeface="Times New Roman"/>
                      </a:endParaRPr>
                    </a:p>
                  </a:txBody>
                  <a:tcPr marL="91425" marR="91425" marT="91425" marB="91425"/>
                </a:tc>
              </a:tr>
              <a:tr h="962575">
                <a:tc>
                  <a:txBody>
                    <a:bodyPr/>
                    <a:lstStyle/>
                    <a:p>
                      <a:pPr marL="0" lvl="0" indent="0" algn="l" rtl="0">
                        <a:lnSpc>
                          <a:spcPct val="100000"/>
                        </a:lnSpc>
                        <a:spcBef>
                          <a:spcPts val="0"/>
                        </a:spcBef>
                        <a:spcAft>
                          <a:spcPts val="1000"/>
                        </a:spcAft>
                        <a:buNone/>
                      </a:pPr>
                      <a:r>
                        <a:rPr lang="en" sz="900">
                          <a:solidFill>
                            <a:srgbClr val="FFFFFF"/>
                          </a:solidFill>
                          <a:latin typeface="Times New Roman"/>
                          <a:ea typeface="Times New Roman"/>
                          <a:cs typeface="Times New Roman"/>
                          <a:sym typeface="Times New Roman"/>
                        </a:rPr>
                        <a:t> September 6 – 21, 1900</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The Great Galveston Hurricane of 1900</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 </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Highest Winds: 145 mph</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Lowest Pressure: 936 mbar; 27.64 inHG</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ctr"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Puerto Rico, Lesser Antilles, Jamaica, Cuba, Turks &amp; Caicos, Florida, Mississippi, Bahamas, Louisiana Texas, Oklahoma, Kansas, Nebraska, Iowa</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Deadliest natural disaster in US history,</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Fatalities: 6,000-12,000</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Damage: $21 million ($618 million value in 2017)</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spcBef>
                          <a:spcPts val="0"/>
                        </a:spcBef>
                        <a:spcAft>
                          <a:spcPts val="0"/>
                        </a:spcAft>
                        <a:buNone/>
                      </a:pPr>
                      <a:r>
                        <a:rPr lang="en" sz="900">
                          <a:solidFill>
                            <a:srgbClr val="FFFFFF"/>
                          </a:solidFill>
                          <a:latin typeface="Times New Roman"/>
                          <a:ea typeface="Times New Roman"/>
                          <a:cs typeface="Times New Roman"/>
                          <a:sym typeface="Times New Roman"/>
                        </a:rPr>
                        <a:t>Dwelling houses,  public buildings, religious buildings, roads, bridges</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endParaRPr sz="900" dirty="0">
                        <a:solidFill>
                          <a:srgbClr val="FFFFFF"/>
                        </a:solidFill>
                        <a:latin typeface="Times New Roman"/>
                        <a:ea typeface="Times New Roman"/>
                        <a:cs typeface="Times New Roman"/>
                        <a:sym typeface="Times New Roman"/>
                      </a:endParaRPr>
                    </a:p>
                  </a:txBody>
                  <a:tcPr marL="91425" marR="91425" marT="91425" marB="91425"/>
                </a:tc>
              </a:tr>
              <a:tr h="758650">
                <a:tc>
                  <a:txBody>
                    <a:bodyPr/>
                    <a:lstStyle/>
                    <a:p>
                      <a:pPr marL="0" lvl="0" indent="0" algn="l" rtl="0">
                        <a:lnSpc>
                          <a:spcPct val="100000"/>
                        </a:lnSpc>
                        <a:spcBef>
                          <a:spcPts val="0"/>
                        </a:spcBef>
                        <a:spcAft>
                          <a:spcPts val="1000"/>
                        </a:spcAft>
                        <a:buNone/>
                      </a:pPr>
                      <a:r>
                        <a:rPr lang="en" sz="900">
                          <a:solidFill>
                            <a:srgbClr val="FFFFFF"/>
                          </a:solidFill>
                          <a:latin typeface="Times New Roman"/>
                          <a:ea typeface="Times New Roman"/>
                          <a:cs typeface="Times New Roman"/>
                          <a:sym typeface="Times New Roman"/>
                        </a:rPr>
                        <a:t> August 14 - 22 1969</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Camille, 1969</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Wind Speed: 175 mph</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Lowest Pressure: 900 mbar; 26.58 inHg</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ctr"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Cuba, Yucatan Peninsula, Alabama, Mississippi, Louisiana</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Second most intense hurricane to strike the US. </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Damage: $1.4  billion 1969 USD ($3.19 billion 2018 USD)</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Fatalities: 259</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Whole towns</a:t>
                      </a:r>
                      <a:endParaRPr sz="900" dirty="0">
                        <a:solidFill>
                          <a:srgbClr val="FFFFFF"/>
                        </a:solidFill>
                        <a:latin typeface="Times New Roman"/>
                        <a:ea typeface="Times New Roman"/>
                        <a:cs typeface="Times New Roman"/>
                        <a:sym typeface="Times New Roman"/>
                      </a:endParaRPr>
                    </a:p>
                  </a:txBody>
                  <a:tcPr marL="91425" marR="91425" marT="91425" marB="91425"/>
                </a:tc>
              </a:tr>
              <a:tr h="1227175">
                <a:tc>
                  <a:txBody>
                    <a:bodyPr/>
                    <a:lstStyle/>
                    <a:p>
                      <a:pPr marL="0" lvl="0" indent="0" algn="l" rtl="0">
                        <a:lnSpc>
                          <a:spcPct val="100000"/>
                        </a:lnSpc>
                        <a:spcBef>
                          <a:spcPts val="0"/>
                        </a:spcBef>
                        <a:spcAft>
                          <a:spcPts val="1000"/>
                        </a:spcAft>
                        <a:buNone/>
                      </a:pPr>
                      <a:r>
                        <a:rPr lang="en" sz="900">
                          <a:solidFill>
                            <a:srgbClr val="FFFFFF"/>
                          </a:solidFill>
                          <a:latin typeface="Times New Roman"/>
                          <a:ea typeface="Times New Roman"/>
                          <a:cs typeface="Times New Roman"/>
                          <a:sym typeface="Times New Roman"/>
                        </a:rPr>
                        <a:t>September 13-28, 2004</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Hurricane Jeanne</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Highest winds: 120 mph (195 km/h)</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Lowest pressure: 950 mbar (950 hPa, 28.5 inHg</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ctr"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U.S. Virgin Islands, Puerto Rico, Dominican Republic, Haiti, Bahamas Florida, also flooding and damages in other easterns US states</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 Damage: $7.94 billion 2004 USD ($10.61 billion 2018 USD)</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Fatalities: 3,037 </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Most deaths in Haiti, about 3,006</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US had the most damage done of about $7.5 billion. </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One of the most deadly hurricanes ever. </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Gonaives the town in Haiti was almost washed away by floods and mudslides. </a:t>
                      </a:r>
                      <a:endParaRPr sz="900" dirty="0">
                        <a:solidFill>
                          <a:srgbClr val="FFFFFF"/>
                        </a:solidFill>
                        <a:latin typeface="Times New Roman"/>
                        <a:ea typeface="Times New Roman"/>
                        <a:cs typeface="Times New Roman"/>
                        <a:sym typeface="Times New Roman"/>
                      </a:endParaRPr>
                    </a:p>
                  </a:txBody>
                  <a:tcPr marL="91425" marR="91425" marT="91425" marB="91425"/>
                </a:tc>
              </a:tr>
              <a:tr h="832000">
                <a:tc>
                  <a:txBody>
                    <a:bodyPr/>
                    <a:lstStyle/>
                    <a:p>
                      <a:pPr marL="0" lvl="0" indent="0" algn="l" rtl="0">
                        <a:lnSpc>
                          <a:spcPct val="100000"/>
                        </a:lnSpc>
                        <a:spcBef>
                          <a:spcPts val="0"/>
                        </a:spcBef>
                        <a:spcAft>
                          <a:spcPts val="1000"/>
                        </a:spcAft>
                        <a:buNone/>
                      </a:pPr>
                      <a:r>
                        <a:rPr lang="en" sz="900">
                          <a:solidFill>
                            <a:srgbClr val="FFFFFF"/>
                          </a:solidFill>
                          <a:latin typeface="Times New Roman"/>
                          <a:ea typeface="Times New Roman"/>
                          <a:cs typeface="Times New Roman"/>
                          <a:sym typeface="Times New Roman"/>
                        </a:rPr>
                        <a:t>September 16 2017 – October 2, 2017</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Hurricane Maria,</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Highest winds: 175 mph (280 km/h)</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Lowest Pressure: 908 mbar; 26.81inHg</a:t>
                      </a: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ctr"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Puerto Rico, Dominican English, Virgin Islands </a:t>
                      </a:r>
                      <a:endParaRPr sz="900" dirty="0">
                        <a:solidFill>
                          <a:srgbClr val="FFFFFF"/>
                        </a:solidFill>
                        <a:latin typeface="Times New Roman"/>
                        <a:ea typeface="Times New Roman"/>
                        <a:cs typeface="Times New Roman"/>
                        <a:sym typeface="Times New Roman"/>
                      </a:endParaRPr>
                    </a:p>
                    <a:p>
                      <a:pPr marL="0" lvl="0" indent="0" algn="ctr" rtl="0">
                        <a:lnSpc>
                          <a:spcPct val="100000"/>
                        </a:lnSpc>
                        <a:spcBef>
                          <a:spcPts val="0"/>
                        </a:spcBef>
                        <a:spcAft>
                          <a:spcPts val="0"/>
                        </a:spcAft>
                        <a:buNone/>
                      </a:pP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 $91.6 billion. Third costliest Atlantic hurricane recorded. </a:t>
                      </a:r>
                      <a:endParaRPr sz="900" dirty="0">
                        <a:solidFill>
                          <a:srgbClr val="FFFFFF"/>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endParaRPr sz="900" dirty="0">
                        <a:solidFill>
                          <a:srgbClr val="FFFFFF"/>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100000"/>
                        </a:lnSpc>
                        <a:spcBef>
                          <a:spcPts val="0"/>
                        </a:spcBef>
                        <a:spcAft>
                          <a:spcPts val="0"/>
                        </a:spcAft>
                        <a:buNone/>
                      </a:pPr>
                      <a:r>
                        <a:rPr lang="en" sz="900">
                          <a:solidFill>
                            <a:srgbClr val="FFFFFF"/>
                          </a:solidFill>
                          <a:latin typeface="Times New Roman"/>
                          <a:ea typeface="Times New Roman"/>
                          <a:cs typeface="Times New Roman"/>
                          <a:sym typeface="Times New Roman"/>
                        </a:rPr>
                        <a:t>Dwelling houses,  public buildings, religious buildings, roads, bridges</a:t>
                      </a:r>
                      <a:endParaRPr sz="900" dirty="0">
                        <a:solidFill>
                          <a:srgbClr val="FFFFFF"/>
                        </a:solidFill>
                        <a:latin typeface="Times New Roman"/>
                        <a:ea typeface="Times New Roman"/>
                        <a:cs typeface="Times New Roman"/>
                        <a:sym typeface="Times New Roman"/>
                      </a:endParaRPr>
                    </a:p>
                  </a:txBody>
                  <a:tcPr marL="91425" marR="91425" marT="91425" marB="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Cyclones</a:t>
            </a:r>
            <a:endParaRPr dirty="0"/>
          </a:p>
        </p:txBody>
      </p:sp>
      <p:graphicFrame>
        <p:nvGraphicFramePr>
          <p:cNvPr id="103" name="Google Shape;103;p20"/>
          <p:cNvGraphicFramePr/>
          <p:nvPr/>
        </p:nvGraphicFramePr>
        <p:xfrm>
          <a:off x="105350" y="494425"/>
          <a:ext cx="8933300" cy="4679555"/>
        </p:xfrm>
        <a:graphic>
          <a:graphicData uri="http://schemas.openxmlformats.org/drawingml/2006/table">
            <a:tbl>
              <a:tblPr>
                <a:noFill/>
                <a:tableStyleId>{15FAB39F-FC6E-485F-9581-56FF17FF639B}</a:tableStyleId>
              </a:tblPr>
              <a:tblGrid>
                <a:gridCol w="2233325"/>
                <a:gridCol w="2233325"/>
                <a:gridCol w="2233325"/>
                <a:gridCol w="2233325"/>
              </a:tblGrid>
              <a:tr h="827000">
                <a:tc>
                  <a:txBody>
                    <a:bodyPr/>
                    <a:lstStyle/>
                    <a:p>
                      <a:pPr marL="0" lvl="0" indent="0" algn="ctr" rtl="0">
                        <a:lnSpc>
                          <a:spcPct val="100000"/>
                        </a:lnSpc>
                        <a:spcBef>
                          <a:spcPts val="0"/>
                        </a:spcBef>
                        <a:spcAft>
                          <a:spcPts val="1000"/>
                        </a:spcAft>
                        <a:buNone/>
                      </a:pPr>
                      <a:r>
                        <a:rPr lang="en" sz="1100" b="1" u="sng">
                          <a:solidFill>
                            <a:srgbClr val="FFFFFF"/>
                          </a:solidFill>
                          <a:latin typeface="Times New Roman"/>
                          <a:ea typeface="Times New Roman"/>
                          <a:cs typeface="Times New Roman"/>
                          <a:sym typeface="Times New Roman"/>
                        </a:rPr>
                        <a:t>Date and Time when Happened,   Period of Lasting</a:t>
                      </a:r>
                      <a:endParaRPr sz="1100" u="sng" dirty="0">
                        <a:solidFill>
                          <a:srgbClr val="FFFFFF"/>
                        </a:solidFill>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00000"/>
                        </a:lnSpc>
                        <a:spcBef>
                          <a:spcPts val="0"/>
                        </a:spcBef>
                        <a:spcAft>
                          <a:spcPts val="1000"/>
                        </a:spcAft>
                        <a:buNone/>
                      </a:pPr>
                      <a:r>
                        <a:rPr lang="en" sz="1100" b="1" u="sng">
                          <a:solidFill>
                            <a:srgbClr val="FFFFFF"/>
                          </a:solidFill>
                          <a:latin typeface="Times New Roman"/>
                          <a:ea typeface="Times New Roman"/>
                          <a:cs typeface="Times New Roman"/>
                          <a:sym typeface="Times New Roman"/>
                        </a:rPr>
                        <a:t>Kind of storm and  name, wind speed, lowest pressure</a:t>
                      </a:r>
                      <a:endParaRPr sz="1100" u="sng" dirty="0">
                        <a:solidFill>
                          <a:srgbClr val="FFFFFF"/>
                        </a:solidFill>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00000"/>
                        </a:lnSpc>
                        <a:spcBef>
                          <a:spcPts val="0"/>
                        </a:spcBef>
                        <a:spcAft>
                          <a:spcPts val="1000"/>
                        </a:spcAft>
                        <a:buNone/>
                      </a:pPr>
                      <a:r>
                        <a:rPr lang="en" sz="1100" b="1" u="sng">
                          <a:solidFill>
                            <a:srgbClr val="FFFFFF"/>
                          </a:solidFill>
                          <a:latin typeface="Times New Roman"/>
                          <a:ea typeface="Times New Roman"/>
                          <a:cs typeface="Times New Roman"/>
                          <a:sym typeface="Times New Roman"/>
                        </a:rPr>
                        <a:t>Areas affected</a:t>
                      </a:r>
                      <a:endParaRPr sz="1100" u="sng" dirty="0">
                        <a:solidFill>
                          <a:srgbClr val="FFFFFF"/>
                        </a:solidFill>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00000"/>
                        </a:lnSpc>
                        <a:spcBef>
                          <a:spcPts val="0"/>
                        </a:spcBef>
                        <a:spcAft>
                          <a:spcPts val="1000"/>
                        </a:spcAft>
                        <a:buNone/>
                      </a:pPr>
                      <a:r>
                        <a:rPr lang="en" sz="1100" b="1" u="sng">
                          <a:solidFill>
                            <a:srgbClr val="FFFFFF"/>
                          </a:solidFill>
                          <a:latin typeface="Times New Roman"/>
                          <a:ea typeface="Times New Roman"/>
                          <a:cs typeface="Times New Roman"/>
                          <a:sym typeface="Times New Roman"/>
                        </a:rPr>
                        <a:t>Damages done, costs of damages, fatalities </a:t>
                      </a:r>
                      <a:endParaRPr sz="1100" u="sng" dirty="0">
                        <a:solidFill>
                          <a:srgbClr val="FFFFFF"/>
                        </a:solidFill>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1288525">
                <a:tc>
                  <a:txBody>
                    <a:bodyPr/>
                    <a:lstStyle/>
                    <a:p>
                      <a:pPr marL="0" lvl="0" indent="0" algn="l" rtl="0">
                        <a:spcBef>
                          <a:spcPts val="0"/>
                        </a:spcBef>
                        <a:spcAft>
                          <a:spcPts val="0"/>
                        </a:spcAft>
                        <a:buNone/>
                      </a:pPr>
                      <a:r>
                        <a:rPr lang="en" sz="900">
                          <a:solidFill>
                            <a:srgbClr val="EFEFEF"/>
                          </a:solidFill>
                        </a:rPr>
                        <a:t>November 3rd - 13th 1970</a:t>
                      </a:r>
                      <a:endParaRPr sz="900" dirty="0">
                        <a:solidFill>
                          <a:srgbClr val="EFEFEF"/>
                        </a:solidFill>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sz="900">
                          <a:solidFill>
                            <a:srgbClr val="EFEFEF"/>
                          </a:solidFill>
                        </a:rPr>
                        <a:t>Bhola Cyclone</a:t>
                      </a:r>
                      <a:endParaRPr sz="900" dirty="0">
                        <a:solidFill>
                          <a:srgbClr val="EFEFEF"/>
                        </a:solidFill>
                      </a:endParaRPr>
                    </a:p>
                    <a:p>
                      <a:pPr marL="0" lvl="0" indent="0" algn="l" rtl="0">
                        <a:spcBef>
                          <a:spcPts val="0"/>
                        </a:spcBef>
                        <a:spcAft>
                          <a:spcPts val="0"/>
                        </a:spcAft>
                        <a:buNone/>
                      </a:pPr>
                      <a:r>
                        <a:rPr lang="en" sz="900">
                          <a:solidFill>
                            <a:srgbClr val="EFEFEF"/>
                          </a:solidFill>
                        </a:rPr>
                        <a:t>Category 5</a:t>
                      </a:r>
                      <a:endParaRPr sz="900" dirty="0">
                        <a:solidFill>
                          <a:srgbClr val="EFEFEF"/>
                        </a:solidFill>
                      </a:endParaRPr>
                    </a:p>
                    <a:p>
                      <a:pPr marL="0" lvl="0" indent="0" algn="l" rtl="0">
                        <a:spcBef>
                          <a:spcPts val="0"/>
                        </a:spcBef>
                        <a:spcAft>
                          <a:spcPts val="0"/>
                        </a:spcAft>
                        <a:buNone/>
                      </a:pPr>
                      <a:r>
                        <a:rPr lang="en" sz="900">
                          <a:solidFill>
                            <a:srgbClr val="EFEFEF"/>
                          </a:solidFill>
                        </a:rPr>
                        <a:t>Wind Speed: 150 mph</a:t>
                      </a:r>
                      <a:endParaRPr sz="900" dirty="0">
                        <a:solidFill>
                          <a:srgbClr val="EFEFEF"/>
                        </a:solidFill>
                      </a:endParaRPr>
                    </a:p>
                    <a:p>
                      <a:pPr marL="0" lvl="0" indent="0" algn="l" rtl="0">
                        <a:spcBef>
                          <a:spcPts val="0"/>
                        </a:spcBef>
                        <a:spcAft>
                          <a:spcPts val="0"/>
                        </a:spcAft>
                        <a:buNone/>
                      </a:pPr>
                      <a:r>
                        <a:rPr lang="en" sz="900">
                          <a:solidFill>
                            <a:srgbClr val="EFEFEF"/>
                          </a:solidFill>
                        </a:rPr>
                        <a:t>Lowest Pressure: 960 mbar</a:t>
                      </a:r>
                      <a:endParaRPr sz="900" dirty="0">
                        <a:solidFill>
                          <a:srgbClr val="EFEFEF"/>
                        </a:solidFill>
                      </a:endParaRPr>
                    </a:p>
                    <a:p>
                      <a:pPr marL="0" lvl="0" indent="0" algn="l" rtl="0">
                        <a:spcBef>
                          <a:spcPts val="0"/>
                        </a:spcBef>
                        <a:spcAft>
                          <a:spcPts val="0"/>
                        </a:spcAft>
                        <a:buNone/>
                      </a:pPr>
                      <a:endParaRPr sz="900" dirty="0">
                        <a:solidFill>
                          <a:srgbClr val="EFEFEF"/>
                        </a:solidFill>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sz="900">
                          <a:solidFill>
                            <a:srgbClr val="EFEFEF"/>
                          </a:solidFill>
                        </a:rPr>
                        <a:t>India, East Pakistan</a:t>
                      </a:r>
                      <a:endParaRPr sz="900" dirty="0">
                        <a:solidFill>
                          <a:srgbClr val="EFEFEF"/>
                        </a:solidFill>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sz="900">
                          <a:solidFill>
                            <a:srgbClr val="EFEFEF"/>
                          </a:solidFill>
                        </a:rPr>
                        <a:t>Deadliest tropical cyclone on record</a:t>
                      </a:r>
                      <a:endParaRPr sz="900" dirty="0">
                        <a:solidFill>
                          <a:srgbClr val="EFEFEF"/>
                        </a:solidFill>
                      </a:endParaRPr>
                    </a:p>
                    <a:p>
                      <a:pPr marL="0" lvl="0" indent="0" algn="l" rtl="0">
                        <a:spcBef>
                          <a:spcPts val="0"/>
                        </a:spcBef>
                        <a:spcAft>
                          <a:spcPts val="0"/>
                        </a:spcAft>
                        <a:buNone/>
                      </a:pPr>
                      <a:r>
                        <a:rPr lang="en" sz="900">
                          <a:solidFill>
                            <a:srgbClr val="EFEFEF"/>
                          </a:solidFill>
                        </a:rPr>
                        <a:t>Damage: $86.4 million ($562.2 million 2018 USD)</a:t>
                      </a:r>
                      <a:endParaRPr sz="900" dirty="0">
                        <a:solidFill>
                          <a:srgbClr val="EFEFEF"/>
                        </a:solidFill>
                      </a:endParaRPr>
                    </a:p>
                    <a:p>
                      <a:pPr marL="0" lvl="0" indent="0" algn="l" rtl="0">
                        <a:spcBef>
                          <a:spcPts val="0"/>
                        </a:spcBef>
                        <a:spcAft>
                          <a:spcPts val="0"/>
                        </a:spcAft>
                        <a:buNone/>
                      </a:pPr>
                      <a:r>
                        <a:rPr lang="en" sz="900">
                          <a:solidFill>
                            <a:srgbClr val="EFEFEF"/>
                          </a:solidFill>
                        </a:rPr>
                        <a:t>Fatalities: &gt;500,000</a:t>
                      </a:r>
                      <a:endParaRPr sz="900" dirty="0">
                        <a:solidFill>
                          <a:srgbClr val="EFEFEF"/>
                        </a:solidFill>
                      </a:endParaRPr>
                    </a:p>
                  </a:txBody>
                  <a:tcPr marL="91425" marR="91425" marT="91425" marB="91425">
                    <a:lnT w="9525" cap="flat" cmpd="sng">
                      <a:solidFill>
                        <a:srgbClr val="9E9E9E"/>
                      </a:solidFill>
                      <a:prstDash val="solid"/>
                      <a:round/>
                      <a:headEnd type="none" w="sm" len="sm"/>
                      <a:tailEnd type="none" w="sm" len="sm"/>
                    </a:lnT>
                  </a:tcPr>
                </a:tc>
              </a:tr>
              <a:tr h="628800">
                <a:tc>
                  <a:txBody>
                    <a:bodyPr/>
                    <a:lstStyle/>
                    <a:p>
                      <a:pPr marL="0" lvl="0" indent="0" algn="l" rtl="0">
                        <a:spcBef>
                          <a:spcPts val="0"/>
                        </a:spcBef>
                        <a:spcAft>
                          <a:spcPts val="0"/>
                        </a:spcAft>
                        <a:buNone/>
                      </a:pPr>
                      <a:r>
                        <a:rPr lang="en" sz="900">
                          <a:solidFill>
                            <a:srgbClr val="EFEFEF"/>
                          </a:solidFill>
                        </a:rPr>
                        <a:t>April 24th - April 30th 1991 </a:t>
                      </a:r>
                      <a:endParaRPr sz="9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900">
                          <a:solidFill>
                            <a:srgbClr val="EFEFEF"/>
                          </a:solidFill>
                        </a:rPr>
                        <a:t>Bangladesh Cyclone</a:t>
                      </a:r>
                      <a:endParaRPr sz="900" dirty="0">
                        <a:solidFill>
                          <a:srgbClr val="EFEFEF"/>
                        </a:solidFill>
                      </a:endParaRPr>
                    </a:p>
                    <a:p>
                      <a:pPr marL="0" lvl="0" indent="0" algn="l" rtl="0">
                        <a:spcBef>
                          <a:spcPts val="0"/>
                        </a:spcBef>
                        <a:spcAft>
                          <a:spcPts val="0"/>
                        </a:spcAft>
                        <a:buNone/>
                      </a:pPr>
                      <a:r>
                        <a:rPr lang="en" sz="900">
                          <a:solidFill>
                            <a:srgbClr val="EFEFEF"/>
                          </a:solidFill>
                        </a:rPr>
                        <a:t>Category 5</a:t>
                      </a:r>
                      <a:endParaRPr sz="900" dirty="0">
                        <a:solidFill>
                          <a:srgbClr val="EFEFEF"/>
                        </a:solidFill>
                      </a:endParaRPr>
                    </a:p>
                    <a:p>
                      <a:pPr marL="0" lvl="0" indent="0" algn="l" rtl="0">
                        <a:spcBef>
                          <a:spcPts val="0"/>
                        </a:spcBef>
                        <a:spcAft>
                          <a:spcPts val="0"/>
                        </a:spcAft>
                        <a:buNone/>
                      </a:pPr>
                      <a:r>
                        <a:rPr lang="en" sz="900">
                          <a:solidFill>
                            <a:srgbClr val="EFEFEF"/>
                          </a:solidFill>
                        </a:rPr>
                        <a:t>Wind Speed: 160 mph</a:t>
                      </a:r>
                      <a:endParaRPr sz="900" dirty="0">
                        <a:solidFill>
                          <a:srgbClr val="EFEFEF"/>
                        </a:solidFill>
                      </a:endParaRPr>
                    </a:p>
                    <a:p>
                      <a:pPr marL="0" lvl="0" indent="0" algn="l" rtl="0">
                        <a:spcBef>
                          <a:spcPts val="0"/>
                        </a:spcBef>
                        <a:spcAft>
                          <a:spcPts val="0"/>
                        </a:spcAft>
                        <a:buNone/>
                      </a:pPr>
                      <a:r>
                        <a:rPr lang="en" sz="900">
                          <a:solidFill>
                            <a:srgbClr val="EFEFEF"/>
                          </a:solidFill>
                        </a:rPr>
                        <a:t>Lowest Pressure: 918 mbar</a:t>
                      </a:r>
                      <a:endParaRPr sz="9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900">
                          <a:solidFill>
                            <a:srgbClr val="EFEFEF"/>
                          </a:solidFill>
                        </a:rPr>
                        <a:t>Bangladesh, Northeastern India, Myanmar, Yunnan</a:t>
                      </a:r>
                      <a:endParaRPr sz="900" dirty="0">
                        <a:solidFill>
                          <a:srgbClr val="EFEFEF"/>
                        </a:solidFill>
                      </a:endParaRPr>
                    </a:p>
                  </a:txBody>
                  <a:tcPr marL="91425" marR="91425" marT="91425" marB="91425"/>
                </a:tc>
                <a:tc>
                  <a:txBody>
                    <a:bodyPr/>
                    <a:lstStyle/>
                    <a:p>
                      <a:pPr marL="0" lvl="0" indent="0" algn="l" rtl="0">
                        <a:spcBef>
                          <a:spcPts val="0"/>
                        </a:spcBef>
                        <a:spcAft>
                          <a:spcPts val="0"/>
                        </a:spcAft>
                        <a:buNone/>
                      </a:pPr>
                      <a:endParaRPr sz="900" dirty="0">
                        <a:solidFill>
                          <a:srgbClr val="EFEFEF"/>
                        </a:solidFill>
                      </a:endParaRPr>
                    </a:p>
                    <a:p>
                      <a:pPr marL="0" lvl="0" indent="0" algn="l" rtl="0">
                        <a:spcBef>
                          <a:spcPts val="0"/>
                        </a:spcBef>
                        <a:spcAft>
                          <a:spcPts val="0"/>
                        </a:spcAft>
                        <a:buNone/>
                      </a:pPr>
                      <a:r>
                        <a:rPr lang="en" sz="900">
                          <a:solidFill>
                            <a:srgbClr val="EFEFEF"/>
                          </a:solidFill>
                        </a:rPr>
                        <a:t>Damage: $1.7 billion ( $3.15 billion)</a:t>
                      </a:r>
                      <a:endParaRPr sz="900" dirty="0">
                        <a:solidFill>
                          <a:srgbClr val="EFEFEF"/>
                        </a:solidFill>
                      </a:endParaRPr>
                    </a:p>
                    <a:p>
                      <a:pPr marL="0" lvl="0" indent="0" algn="l" rtl="0">
                        <a:spcBef>
                          <a:spcPts val="0"/>
                        </a:spcBef>
                        <a:spcAft>
                          <a:spcPts val="0"/>
                        </a:spcAft>
                        <a:buNone/>
                      </a:pPr>
                      <a:r>
                        <a:rPr lang="en" sz="900">
                          <a:solidFill>
                            <a:srgbClr val="EFEFEF"/>
                          </a:solidFill>
                        </a:rPr>
                        <a:t>Fatalities: &gt; 138,866</a:t>
                      </a:r>
                      <a:endParaRPr sz="900" dirty="0">
                        <a:solidFill>
                          <a:srgbClr val="EFEFEF"/>
                        </a:solidFill>
                      </a:endParaRPr>
                    </a:p>
                  </a:txBody>
                  <a:tcPr marL="91425" marR="91425" marT="91425" marB="91425"/>
                </a:tc>
              </a:tr>
              <a:tr h="1101050">
                <a:tc>
                  <a:txBody>
                    <a:bodyPr/>
                    <a:lstStyle/>
                    <a:p>
                      <a:pPr marL="0" lvl="0" indent="0" algn="l" rtl="0">
                        <a:spcBef>
                          <a:spcPts val="0"/>
                        </a:spcBef>
                        <a:spcAft>
                          <a:spcPts val="0"/>
                        </a:spcAft>
                        <a:buNone/>
                      </a:pPr>
                      <a:r>
                        <a:rPr lang="en" sz="900">
                          <a:solidFill>
                            <a:srgbClr val="EFEFEF"/>
                          </a:solidFill>
                        </a:rPr>
                        <a:t>April 27th - May 3rd 2008 </a:t>
                      </a:r>
                      <a:endParaRPr sz="9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900">
                          <a:solidFill>
                            <a:srgbClr val="EFEFEF"/>
                          </a:solidFill>
                        </a:rPr>
                        <a:t>Nargis Cyclone</a:t>
                      </a:r>
                      <a:endParaRPr sz="900" dirty="0">
                        <a:solidFill>
                          <a:srgbClr val="EFEFEF"/>
                        </a:solidFill>
                      </a:endParaRPr>
                    </a:p>
                    <a:p>
                      <a:pPr marL="0" lvl="0" indent="0" algn="l" rtl="0">
                        <a:spcBef>
                          <a:spcPts val="0"/>
                        </a:spcBef>
                        <a:spcAft>
                          <a:spcPts val="0"/>
                        </a:spcAft>
                        <a:buNone/>
                      </a:pPr>
                      <a:r>
                        <a:rPr lang="en" sz="900">
                          <a:solidFill>
                            <a:srgbClr val="EFEFEF"/>
                          </a:solidFill>
                        </a:rPr>
                        <a:t>Category 4</a:t>
                      </a:r>
                      <a:endParaRPr sz="900" dirty="0">
                        <a:solidFill>
                          <a:srgbClr val="EFEFEF"/>
                        </a:solidFill>
                      </a:endParaRPr>
                    </a:p>
                    <a:p>
                      <a:pPr marL="0" lvl="0" indent="0" algn="l" rtl="0">
                        <a:spcBef>
                          <a:spcPts val="0"/>
                        </a:spcBef>
                        <a:spcAft>
                          <a:spcPts val="0"/>
                        </a:spcAft>
                        <a:buNone/>
                      </a:pPr>
                      <a:r>
                        <a:rPr lang="en" sz="900">
                          <a:solidFill>
                            <a:srgbClr val="EFEFEF"/>
                          </a:solidFill>
                        </a:rPr>
                        <a:t>Wind Speed: 130 mph</a:t>
                      </a:r>
                      <a:endParaRPr sz="900" dirty="0">
                        <a:solidFill>
                          <a:srgbClr val="EFEFEF"/>
                        </a:solidFill>
                      </a:endParaRPr>
                    </a:p>
                    <a:p>
                      <a:pPr marL="0" lvl="0" indent="0" algn="l" rtl="0">
                        <a:spcBef>
                          <a:spcPts val="0"/>
                        </a:spcBef>
                        <a:spcAft>
                          <a:spcPts val="0"/>
                        </a:spcAft>
                        <a:buNone/>
                      </a:pPr>
                      <a:r>
                        <a:rPr lang="en" sz="900">
                          <a:solidFill>
                            <a:srgbClr val="EFEFEF"/>
                          </a:solidFill>
                        </a:rPr>
                        <a:t>Lowest Pressure: 962 mbar</a:t>
                      </a:r>
                      <a:endParaRPr sz="9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900">
                          <a:solidFill>
                            <a:srgbClr val="EFEFEF"/>
                          </a:solidFill>
                        </a:rPr>
                        <a:t>Bangladesh, Myanmar, India, Sri Lanka, Thailand, Laos, China</a:t>
                      </a:r>
                      <a:endParaRPr sz="9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900">
                          <a:solidFill>
                            <a:srgbClr val="EFEFEF"/>
                          </a:solidFill>
                        </a:rPr>
                        <a:t>Costliest cyclone recorded in the Indian Ocean </a:t>
                      </a:r>
                      <a:br>
                        <a:rPr lang="en" sz="900">
                          <a:solidFill>
                            <a:srgbClr val="EFEFEF"/>
                          </a:solidFill>
                        </a:rPr>
                      </a:br>
                      <a:r>
                        <a:rPr lang="en" sz="900">
                          <a:solidFill>
                            <a:srgbClr val="EFEFEF"/>
                          </a:solidFill>
                        </a:rPr>
                        <a:t>Damage: $1.29 billion ($1.51 billion 2018 USD)</a:t>
                      </a:r>
                      <a:endParaRPr sz="900" dirty="0">
                        <a:solidFill>
                          <a:srgbClr val="EFEFEF"/>
                        </a:solidFill>
                      </a:endParaRPr>
                    </a:p>
                    <a:p>
                      <a:pPr marL="0" lvl="0" indent="0" algn="l" rtl="0">
                        <a:spcBef>
                          <a:spcPts val="0"/>
                        </a:spcBef>
                        <a:spcAft>
                          <a:spcPts val="0"/>
                        </a:spcAft>
                        <a:buNone/>
                      </a:pPr>
                      <a:r>
                        <a:rPr lang="en" sz="900">
                          <a:solidFill>
                            <a:srgbClr val="EFEFEF"/>
                          </a:solidFill>
                        </a:rPr>
                        <a:t>Fatalities: &gt; 138,373</a:t>
                      </a:r>
                      <a:endParaRPr sz="900" dirty="0">
                        <a:solidFill>
                          <a:srgbClr val="EFEFEF"/>
                        </a:solidFill>
                      </a:endParaRPr>
                    </a:p>
                  </a:txBody>
                  <a:tcPr marL="91425" marR="91425" marT="91425" marB="91425"/>
                </a:tc>
              </a:tr>
              <a:tr h="628800">
                <a:tc>
                  <a:txBody>
                    <a:bodyPr/>
                    <a:lstStyle/>
                    <a:p>
                      <a:pPr marL="0" lvl="0" indent="0" algn="l" rtl="0">
                        <a:spcBef>
                          <a:spcPts val="0"/>
                        </a:spcBef>
                        <a:spcAft>
                          <a:spcPts val="0"/>
                        </a:spcAft>
                        <a:buNone/>
                      </a:pPr>
                      <a:r>
                        <a:rPr lang="en" sz="900">
                          <a:solidFill>
                            <a:srgbClr val="EFEFEF"/>
                          </a:solidFill>
                        </a:rPr>
                        <a:t>November 29th - December 6th 2017 </a:t>
                      </a:r>
                      <a:endParaRPr sz="9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900">
                          <a:solidFill>
                            <a:srgbClr val="EFEFEF"/>
                          </a:solidFill>
                        </a:rPr>
                        <a:t>Cyclone Ockhi</a:t>
                      </a:r>
                      <a:endParaRPr sz="900" dirty="0">
                        <a:solidFill>
                          <a:srgbClr val="EFEFEF"/>
                        </a:solidFill>
                      </a:endParaRPr>
                    </a:p>
                    <a:p>
                      <a:pPr marL="0" lvl="0" indent="0" algn="l" rtl="0">
                        <a:spcBef>
                          <a:spcPts val="0"/>
                        </a:spcBef>
                        <a:spcAft>
                          <a:spcPts val="0"/>
                        </a:spcAft>
                        <a:buNone/>
                      </a:pPr>
                      <a:r>
                        <a:rPr lang="en" sz="900">
                          <a:solidFill>
                            <a:srgbClr val="EFEFEF"/>
                          </a:solidFill>
                        </a:rPr>
                        <a:t>Category 3</a:t>
                      </a:r>
                      <a:endParaRPr sz="900" dirty="0">
                        <a:solidFill>
                          <a:srgbClr val="EFEFEF"/>
                        </a:solidFill>
                      </a:endParaRPr>
                    </a:p>
                    <a:p>
                      <a:pPr marL="0" lvl="0" indent="0" algn="l" rtl="0">
                        <a:spcBef>
                          <a:spcPts val="0"/>
                        </a:spcBef>
                        <a:spcAft>
                          <a:spcPts val="0"/>
                        </a:spcAft>
                        <a:buNone/>
                      </a:pPr>
                      <a:r>
                        <a:rPr lang="en" sz="900">
                          <a:solidFill>
                            <a:srgbClr val="EFEFEF"/>
                          </a:solidFill>
                        </a:rPr>
                        <a:t>Wind Speed: 115 mph</a:t>
                      </a:r>
                      <a:endParaRPr sz="900" dirty="0">
                        <a:solidFill>
                          <a:srgbClr val="EFEFEF"/>
                        </a:solidFill>
                      </a:endParaRPr>
                    </a:p>
                    <a:p>
                      <a:pPr marL="0" lvl="0" indent="0" algn="l" rtl="0">
                        <a:spcBef>
                          <a:spcPts val="0"/>
                        </a:spcBef>
                        <a:spcAft>
                          <a:spcPts val="0"/>
                        </a:spcAft>
                        <a:buNone/>
                      </a:pPr>
                      <a:r>
                        <a:rPr lang="en" sz="900">
                          <a:solidFill>
                            <a:srgbClr val="EFEFEF"/>
                          </a:solidFill>
                        </a:rPr>
                        <a:t>Lowest Pressure: 976 mbar</a:t>
                      </a:r>
                      <a:endParaRPr sz="9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900">
                          <a:solidFill>
                            <a:srgbClr val="EFEFEF"/>
                          </a:solidFill>
                        </a:rPr>
                        <a:t>Sri Lanka, India, Maldives</a:t>
                      </a:r>
                      <a:endParaRPr sz="900" dirty="0">
                        <a:solidFill>
                          <a:srgbClr val="EFEFEF"/>
                        </a:solidFill>
                      </a:endParaRPr>
                    </a:p>
                  </a:txBody>
                  <a:tcPr marL="91425" marR="91425" marT="91425" marB="91425"/>
                </a:tc>
                <a:tc>
                  <a:txBody>
                    <a:bodyPr/>
                    <a:lstStyle/>
                    <a:p>
                      <a:pPr marL="0" lvl="0" indent="0" algn="l" rtl="0">
                        <a:spcBef>
                          <a:spcPts val="0"/>
                        </a:spcBef>
                        <a:spcAft>
                          <a:spcPts val="0"/>
                        </a:spcAft>
                        <a:buNone/>
                      </a:pPr>
                      <a:r>
                        <a:rPr lang="en" sz="900">
                          <a:solidFill>
                            <a:srgbClr val="EFEFEF"/>
                          </a:solidFill>
                        </a:rPr>
                        <a:t>Landslides, sinkhole formation, flooding. </a:t>
                      </a:r>
                      <a:br>
                        <a:rPr lang="en" sz="900">
                          <a:solidFill>
                            <a:srgbClr val="EFEFEF"/>
                          </a:solidFill>
                        </a:rPr>
                      </a:br>
                      <a:r>
                        <a:rPr lang="en" sz="900">
                          <a:solidFill>
                            <a:srgbClr val="EFEFEF"/>
                          </a:solidFill>
                        </a:rPr>
                        <a:t>Damage: $5.07 billion</a:t>
                      </a:r>
                      <a:endParaRPr sz="900" dirty="0">
                        <a:solidFill>
                          <a:srgbClr val="EFEFEF"/>
                        </a:solidFill>
                      </a:endParaRPr>
                    </a:p>
                    <a:p>
                      <a:pPr marL="0" lvl="0" indent="0" algn="l" rtl="0">
                        <a:spcBef>
                          <a:spcPts val="0"/>
                        </a:spcBef>
                        <a:spcAft>
                          <a:spcPts val="0"/>
                        </a:spcAft>
                        <a:buNone/>
                      </a:pPr>
                      <a:r>
                        <a:rPr lang="en" sz="900">
                          <a:solidFill>
                            <a:srgbClr val="EFEFEF"/>
                          </a:solidFill>
                        </a:rPr>
                        <a:t>Fatalities: 245, 661 missing (many fishermen)</a:t>
                      </a:r>
                      <a:endParaRPr sz="900" dirty="0">
                        <a:solidFill>
                          <a:srgbClr val="EFEFEF"/>
                        </a:solidFill>
                      </a:endParaRPr>
                    </a:p>
                  </a:txBody>
                  <a:tcPr marL="91425" marR="91425" marT="91425" marB="91425"/>
                </a:tc>
              </a:tr>
            </a:tbl>
          </a:graphicData>
        </a:graphic>
      </p:graphicFrame>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1048</TotalTime>
  <Words>3196</Words>
  <Application>Microsoft Office PowerPoint</Application>
  <PresentationFormat>On-screen Show (16:9)</PresentationFormat>
  <Paragraphs>499</Paragraphs>
  <Slides>26</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Georgia</vt:lpstr>
      <vt:lpstr>Times New Roman</vt:lpstr>
      <vt:lpstr>Simple Dark</vt:lpstr>
      <vt:lpstr>Introduction to Preventative Engineering (This is a slide set to the IMECE 2018 Session 7.7.1 presentation)  ( Addresses of visuals are taken from Internet and   are indicated on the slides)</vt:lpstr>
      <vt:lpstr>Preamble</vt:lpstr>
      <vt:lpstr>What Is Preventative Engineering</vt:lpstr>
      <vt:lpstr>Thesis</vt:lpstr>
      <vt:lpstr>                       Branches  of Engineering</vt:lpstr>
      <vt:lpstr>Influence of nature: </vt:lpstr>
      <vt:lpstr>PowerPoint Presentation</vt:lpstr>
      <vt:lpstr>Hurricanes</vt:lpstr>
      <vt:lpstr>Cyclones</vt:lpstr>
      <vt:lpstr>Some Strongest Hurricanes/Cyclones - Devastations</vt:lpstr>
      <vt:lpstr>Hurricanes Increasing Intensity?</vt:lpstr>
      <vt:lpstr>Protection From Hurricanes - Ideas</vt:lpstr>
      <vt:lpstr>Tornados:</vt:lpstr>
      <vt:lpstr>Earthquakes</vt:lpstr>
      <vt:lpstr>Natural Disasters </vt:lpstr>
      <vt:lpstr>Prevention/Preventative  Engineering - Research and Teaching - Benefits</vt:lpstr>
      <vt:lpstr>Human Actions that May Cause Desasters</vt:lpstr>
      <vt:lpstr>Precautions for Buildings </vt:lpstr>
      <vt:lpstr>PowerPoint Presentation</vt:lpstr>
      <vt:lpstr>Some Tallest Buildings:  </vt:lpstr>
      <vt:lpstr>Implementing Prevention/Preventative Engineering</vt:lpstr>
      <vt:lpstr>Possibilities of Creativity in Preventative Engineering</vt:lpstr>
      <vt:lpstr>Heavy equipment - student ideas</vt:lpstr>
      <vt:lpstr>Summary</vt:lpstr>
      <vt:lpstr>Citations</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Preventative Engineering</dc:title>
  <dc:creator>Bzymek, Zbigniew</dc:creator>
  <cp:lastModifiedBy>Bzymek, Zbigniew</cp:lastModifiedBy>
  <cp:revision>181</cp:revision>
  <cp:lastPrinted>2019-09-17T06:19:08Z</cp:lastPrinted>
  <dcterms:modified xsi:type="dcterms:W3CDTF">2019-09-18T20:24:26Z</dcterms:modified>
</cp:coreProperties>
</file>